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  <p:sldMasterId id="2147483652" r:id="rId6"/>
    <p:sldMasterId id="2147483654" r:id="rId7"/>
    <p:sldMasterId id="2147483657" r:id="rId8"/>
    <p:sldMasterId id="2147483663" r:id="rId9"/>
    <p:sldMasterId id="2147483660" r:id="rId10"/>
    <p:sldMasterId id="2147483665" r:id="rId11"/>
    <p:sldMasterId id="2147483668" r:id="rId12"/>
    <p:sldMasterId id="2147483671" r:id="rId13"/>
  </p:sldMasterIdLst>
  <p:notesMasterIdLst>
    <p:notesMasterId r:id="rId41"/>
  </p:notesMasterIdLst>
  <p:handoutMasterIdLst>
    <p:handoutMasterId r:id="rId42"/>
  </p:handoutMasterIdLst>
  <p:sldIdLst>
    <p:sldId id="284" r:id="rId14"/>
    <p:sldId id="403" r:id="rId15"/>
    <p:sldId id="404" r:id="rId16"/>
    <p:sldId id="288" r:id="rId17"/>
    <p:sldId id="286" r:id="rId18"/>
    <p:sldId id="309" r:id="rId19"/>
    <p:sldId id="260" r:id="rId20"/>
    <p:sldId id="289" r:id="rId21"/>
    <p:sldId id="405" r:id="rId22"/>
    <p:sldId id="294" r:id="rId23"/>
    <p:sldId id="291" r:id="rId24"/>
    <p:sldId id="302" r:id="rId25"/>
    <p:sldId id="295" r:id="rId26"/>
    <p:sldId id="414" r:id="rId27"/>
    <p:sldId id="413" r:id="rId28"/>
    <p:sldId id="398" r:id="rId29"/>
    <p:sldId id="397" r:id="rId30"/>
    <p:sldId id="406" r:id="rId31"/>
    <p:sldId id="408" r:id="rId32"/>
    <p:sldId id="409" r:id="rId33"/>
    <p:sldId id="411" r:id="rId34"/>
    <p:sldId id="412" r:id="rId35"/>
    <p:sldId id="395" r:id="rId36"/>
    <p:sldId id="399" r:id="rId37"/>
    <p:sldId id="303" r:id="rId38"/>
    <p:sldId id="306" r:id="rId39"/>
    <p:sldId id="307" r:id="rId40"/>
  </p:sldIdLst>
  <p:sldSz cx="12192000" cy="6858000"/>
  <p:notesSz cx="6858000" cy="9144000"/>
  <p:embeddedFontLs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Helvetica" panose="020B0604020202020204" pitchFamily="34" charset="0"/>
      <p:regular r:id="rId47"/>
      <p:bold r:id="rId48"/>
      <p:italic r:id="rId49"/>
      <p:boldItalic r:id="rId50"/>
    </p:embeddedFont>
    <p:embeddedFont>
      <p:font typeface="Inapp" panose="020B0604020202020204" charset="0"/>
      <p:regular r:id="rId51"/>
      <p:bold r:id="rId52"/>
      <p:italic r:id="rId53"/>
      <p:boldItalic r:id="rId54"/>
    </p:embeddedFont>
    <p:embeddedFont>
      <p:font typeface="Segoe UI Emoji" panose="020B0502040204020203" pitchFamily="34" charset="0"/>
      <p:regular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8E8"/>
    <a:srgbClr val="FE4CB2"/>
    <a:srgbClr val="009FE0"/>
    <a:srgbClr val="DF017E"/>
    <a:srgbClr val="5EAB36"/>
    <a:srgbClr val="FAC400"/>
    <a:srgbClr val="E01E2C"/>
    <a:srgbClr val="043668"/>
    <a:srgbClr val="40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25C2A-A795-4202-A64F-3BAE38C8E134}" v="4" dt="2024-06-05T13:18:21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1" autoAdjust="0"/>
    <p:restoredTop sz="94807" autoAdjust="0"/>
  </p:normalViewPr>
  <p:slideViewPr>
    <p:cSldViewPr snapToGrid="0" snapToObjects="1">
      <p:cViewPr varScale="1">
        <p:scale>
          <a:sx n="102" d="100"/>
          <a:sy n="102" d="100"/>
        </p:scale>
        <p:origin x="1146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6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acco Franca" userId="f35db24e-e02e-4569-9a80-7eb8c09c3d49" providerId="ADAL" clId="{31C25C2A-A795-4202-A64F-3BAE38C8E134}"/>
    <pc:docChg chg="custSel modSld">
      <pc:chgData name="Fiacco Franca" userId="f35db24e-e02e-4569-9a80-7eb8c09c3d49" providerId="ADAL" clId="{31C25C2A-A795-4202-A64F-3BAE38C8E134}" dt="2024-06-05T13:18:21.595" v="8"/>
      <pc:docMkLst>
        <pc:docMk/>
      </pc:docMkLst>
      <pc:sldChg chg="addSp delSp modSp mod">
        <pc:chgData name="Fiacco Franca" userId="f35db24e-e02e-4569-9a80-7eb8c09c3d49" providerId="ADAL" clId="{31C25C2A-A795-4202-A64F-3BAE38C8E134}" dt="2024-06-05T13:18:21.595" v="8"/>
        <pc:sldMkLst>
          <pc:docMk/>
          <pc:sldMk cId="1783780963" sldId="403"/>
        </pc:sldMkLst>
        <pc:spChg chg="add mod">
          <ac:chgData name="Fiacco Franca" userId="f35db24e-e02e-4569-9a80-7eb8c09c3d49" providerId="ADAL" clId="{31C25C2A-A795-4202-A64F-3BAE38C8E134}" dt="2024-06-05T13:17:53.649" v="2"/>
          <ac:spMkLst>
            <pc:docMk/>
            <pc:sldMk cId="1783780963" sldId="403"/>
            <ac:spMk id="2" creationId="{DF99C3CC-2638-931A-1CCB-FDC643D01871}"/>
          </ac:spMkLst>
        </pc:spChg>
        <pc:spChg chg="add del mod">
          <ac:chgData name="Fiacco Franca" userId="f35db24e-e02e-4569-9a80-7eb8c09c3d49" providerId="ADAL" clId="{31C25C2A-A795-4202-A64F-3BAE38C8E134}" dt="2024-06-05T13:18:20.260" v="7" actId="478"/>
          <ac:spMkLst>
            <pc:docMk/>
            <pc:sldMk cId="1783780963" sldId="403"/>
            <ac:spMk id="4" creationId="{954949EA-2842-A387-FBEC-D758FFA1518F}"/>
          </ac:spMkLst>
        </pc:spChg>
        <pc:spChg chg="add del mod">
          <ac:chgData name="Fiacco Franca" userId="f35db24e-e02e-4569-9a80-7eb8c09c3d49" providerId="ADAL" clId="{31C25C2A-A795-4202-A64F-3BAE38C8E134}" dt="2024-06-05T13:18:14.275" v="6" actId="21"/>
          <ac:spMkLst>
            <pc:docMk/>
            <pc:sldMk cId="1783780963" sldId="403"/>
            <ac:spMk id="5" creationId="{625DC89C-CD3D-0C90-F071-29A9B39E958B}"/>
          </ac:spMkLst>
        </pc:spChg>
        <pc:spChg chg="add mod">
          <ac:chgData name="Fiacco Franca" userId="f35db24e-e02e-4569-9a80-7eb8c09c3d49" providerId="ADAL" clId="{31C25C2A-A795-4202-A64F-3BAE38C8E134}" dt="2024-06-05T13:18:21.595" v="8"/>
          <ac:spMkLst>
            <pc:docMk/>
            <pc:sldMk cId="1783780963" sldId="403"/>
            <ac:spMk id="7" creationId="{625DC89C-CD3D-0C90-F071-29A9B39E958B}"/>
          </ac:spMkLst>
        </pc:spChg>
        <pc:spChg chg="del mod">
          <ac:chgData name="Fiacco Franca" userId="f35db24e-e02e-4569-9a80-7eb8c09c3d49" providerId="ADAL" clId="{31C25C2A-A795-4202-A64F-3BAE38C8E134}" dt="2024-06-05T13:17:57.813" v="4" actId="478"/>
          <ac:spMkLst>
            <pc:docMk/>
            <pc:sldMk cId="1783780963" sldId="403"/>
            <ac:spMk id="9" creationId="{DB6B752C-0DF6-4B68-A648-45B6AE1C18D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F9FEB-44C9-4931-81CC-2D2E95A4345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5EA3741E-A347-4058-99F3-E2CDC4995E83}">
      <dgm:prSet phldrT="[Testo]"/>
      <dgm:spPr/>
      <dgm:t>
        <a:bodyPr/>
        <a:lstStyle/>
        <a:p>
          <a:r>
            <a:rPr lang="it-IT" b="1" dirty="0"/>
            <a:t>Redigere documenti con linguaggio semplice, non stigmatizzante e attento al genere</a:t>
          </a:r>
          <a:endParaRPr lang="it-IT" dirty="0"/>
        </a:p>
      </dgm:t>
    </dgm:pt>
    <dgm:pt modelId="{2F423AE1-327A-46D2-8367-1DFD4A3AD01D}" type="parTrans" cxnId="{4AAE29E7-8398-49AA-A0E8-741F7022D842}">
      <dgm:prSet/>
      <dgm:spPr/>
      <dgm:t>
        <a:bodyPr/>
        <a:lstStyle/>
        <a:p>
          <a:endParaRPr lang="it-IT"/>
        </a:p>
      </dgm:t>
    </dgm:pt>
    <dgm:pt modelId="{515F0CD9-B3FF-40B5-B6B7-10D08CA61A47}" type="sibTrans" cxnId="{4AAE29E7-8398-49AA-A0E8-741F7022D842}">
      <dgm:prSet/>
      <dgm:spPr/>
      <dgm:t>
        <a:bodyPr/>
        <a:lstStyle/>
        <a:p>
          <a:endParaRPr lang="it-IT"/>
        </a:p>
      </dgm:t>
    </dgm:pt>
    <dgm:pt modelId="{BD771064-CE63-4605-903F-F5B870EF131C}">
      <dgm:prSet custT="1"/>
      <dgm:spPr/>
      <dgm:t>
        <a:bodyPr/>
        <a:lstStyle/>
        <a:p>
          <a:r>
            <a:rPr lang="it-IT" sz="2100" b="1" dirty="0">
              <a:solidFill>
                <a:srgbClr val="FF0000"/>
              </a:solidFill>
            </a:rPr>
            <a:t>Evitare termini come</a:t>
          </a:r>
          <a:r>
            <a:rPr lang="it-IT" sz="2100" b="1" dirty="0"/>
            <a:t>: portatore di handicap, disabile, diversamente abile, studente immigrato </a:t>
          </a:r>
          <a:r>
            <a:rPr lang="it-IT" sz="1800" b="1" dirty="0"/>
            <a:t>(spesso sono nati in Italia)</a:t>
          </a:r>
          <a:endParaRPr lang="it-IT" sz="2100" b="1" dirty="0"/>
        </a:p>
      </dgm:t>
    </dgm:pt>
    <dgm:pt modelId="{CCBD42EA-3607-4724-96F5-7962DC8A0E19}" type="parTrans" cxnId="{75198AC4-02C5-4CE9-86D2-1F4421CAB6DF}">
      <dgm:prSet/>
      <dgm:spPr/>
      <dgm:t>
        <a:bodyPr/>
        <a:lstStyle/>
        <a:p>
          <a:endParaRPr lang="it-IT"/>
        </a:p>
      </dgm:t>
    </dgm:pt>
    <dgm:pt modelId="{61982B03-D306-4C1D-BB5E-A9EBE37CC02D}" type="sibTrans" cxnId="{75198AC4-02C5-4CE9-86D2-1F4421CAB6DF}">
      <dgm:prSet/>
      <dgm:spPr/>
      <dgm:t>
        <a:bodyPr/>
        <a:lstStyle/>
        <a:p>
          <a:endParaRPr lang="it-IT"/>
        </a:p>
      </dgm:t>
    </dgm:pt>
    <dgm:pt modelId="{48EB9E84-A595-4B13-AD69-B3A1302C262F}">
      <dgm:prSet/>
      <dgm:spPr/>
      <dgm:t>
        <a:bodyPr/>
        <a:lstStyle/>
        <a:p>
          <a:r>
            <a:rPr lang="it-IT" b="1" dirty="0">
              <a:solidFill>
                <a:srgbClr val="92D050"/>
              </a:solidFill>
            </a:rPr>
            <a:t>Preferire termini come: </a:t>
          </a:r>
          <a:r>
            <a:rPr lang="it-IT" b="1" dirty="0"/>
            <a:t>studente/essa con disabilità, di origine straniera, ecc.</a:t>
          </a:r>
        </a:p>
      </dgm:t>
    </dgm:pt>
    <dgm:pt modelId="{D95D7323-077C-4BB9-9011-4110224680DD}" type="parTrans" cxnId="{FE8CA280-23FD-4104-977E-311359A994A9}">
      <dgm:prSet/>
      <dgm:spPr/>
      <dgm:t>
        <a:bodyPr/>
        <a:lstStyle/>
        <a:p>
          <a:endParaRPr lang="it-IT"/>
        </a:p>
      </dgm:t>
    </dgm:pt>
    <dgm:pt modelId="{6453BA63-FA50-4C58-86AA-DC7B420444F1}" type="sibTrans" cxnId="{FE8CA280-23FD-4104-977E-311359A994A9}">
      <dgm:prSet/>
      <dgm:spPr/>
      <dgm:t>
        <a:bodyPr/>
        <a:lstStyle/>
        <a:p>
          <a:endParaRPr lang="it-IT"/>
        </a:p>
      </dgm:t>
    </dgm:pt>
    <dgm:pt modelId="{97197306-2A25-4484-9C7F-B82B3AE154D5}" type="pres">
      <dgm:prSet presAssocID="{8E4F9FEB-44C9-4931-81CC-2D2E95A4345A}" presName="linearFlow" presStyleCnt="0">
        <dgm:presLayoutVars>
          <dgm:dir/>
          <dgm:resizeHandles val="exact"/>
        </dgm:presLayoutVars>
      </dgm:prSet>
      <dgm:spPr/>
    </dgm:pt>
    <dgm:pt modelId="{061E53F2-6CB7-41F1-8534-E11F3CD99A48}" type="pres">
      <dgm:prSet presAssocID="{5EA3741E-A347-4058-99F3-E2CDC4995E83}" presName="composite" presStyleCnt="0"/>
      <dgm:spPr/>
    </dgm:pt>
    <dgm:pt modelId="{7125E949-0B99-4946-8DA3-D0023F75FF77}" type="pres">
      <dgm:prSet presAssocID="{5EA3741E-A347-4058-99F3-E2CDC4995E8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26D070-CF8C-40D6-8C53-55849DD17B0D}" type="pres">
      <dgm:prSet presAssocID="{5EA3741E-A347-4058-99F3-E2CDC4995E83}" presName="txShp" presStyleLbl="node1" presStyleIdx="0" presStyleCnt="3">
        <dgm:presLayoutVars>
          <dgm:bulletEnabled val="1"/>
        </dgm:presLayoutVars>
      </dgm:prSet>
      <dgm:spPr/>
    </dgm:pt>
    <dgm:pt modelId="{E77EDF94-EDCE-4FEE-B26F-21CF9C113627}" type="pres">
      <dgm:prSet presAssocID="{515F0CD9-B3FF-40B5-B6B7-10D08CA61A47}" presName="spacing" presStyleCnt="0"/>
      <dgm:spPr/>
    </dgm:pt>
    <dgm:pt modelId="{39021F6E-B961-47E6-85BF-39C5B79C949F}" type="pres">
      <dgm:prSet presAssocID="{BD771064-CE63-4605-903F-F5B870EF131C}" presName="composite" presStyleCnt="0"/>
      <dgm:spPr/>
    </dgm:pt>
    <dgm:pt modelId="{3C8937F3-A342-4EF2-8688-E61CA4CB079A}" type="pres">
      <dgm:prSet presAssocID="{BD771064-CE63-4605-903F-F5B870EF131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70C061-3A8D-4B04-A215-8C07E707E1C6}" type="pres">
      <dgm:prSet presAssocID="{BD771064-CE63-4605-903F-F5B870EF131C}" presName="txShp" presStyleLbl="node1" presStyleIdx="1" presStyleCnt="3">
        <dgm:presLayoutVars>
          <dgm:bulletEnabled val="1"/>
        </dgm:presLayoutVars>
      </dgm:prSet>
      <dgm:spPr/>
    </dgm:pt>
    <dgm:pt modelId="{051C7D21-EBBE-4DFF-A2A3-938B2D5FE04F}" type="pres">
      <dgm:prSet presAssocID="{61982B03-D306-4C1D-BB5E-A9EBE37CC02D}" presName="spacing" presStyleCnt="0"/>
      <dgm:spPr/>
    </dgm:pt>
    <dgm:pt modelId="{D1A6A086-8B6D-4CF7-8E48-C5372E522AD2}" type="pres">
      <dgm:prSet presAssocID="{48EB9E84-A595-4B13-AD69-B3A1302C262F}" presName="composite" presStyleCnt="0"/>
      <dgm:spPr/>
    </dgm:pt>
    <dgm:pt modelId="{CD8C6676-6E37-4F59-9CF8-029FC62A440D}" type="pres">
      <dgm:prSet presAssocID="{48EB9E84-A595-4B13-AD69-B3A1302C262F}" presName="imgShp" presStyleLbl="fgImgPlace1" presStyleIdx="2" presStyleCnt="3" custScaleX="105130" custScaleY="930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523AAD-1687-4B09-A092-F64444CE4B28}" type="pres">
      <dgm:prSet presAssocID="{48EB9E84-A595-4B13-AD69-B3A1302C26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168F9D30-4E4D-481D-B622-281CD57E20AB}" type="presOf" srcId="{8E4F9FEB-44C9-4931-81CC-2D2E95A4345A}" destId="{97197306-2A25-4484-9C7F-B82B3AE154D5}" srcOrd="0" destOrd="0" presId="urn:microsoft.com/office/officeart/2005/8/layout/vList3#2"/>
    <dgm:cxn modelId="{37276857-1B14-4D16-95F0-EB84A79CC3FD}" type="presOf" srcId="{BD771064-CE63-4605-903F-F5B870EF131C}" destId="{9970C061-3A8D-4B04-A215-8C07E707E1C6}" srcOrd="0" destOrd="0" presId="urn:microsoft.com/office/officeart/2005/8/layout/vList3#2"/>
    <dgm:cxn modelId="{FE8CA280-23FD-4104-977E-311359A994A9}" srcId="{8E4F9FEB-44C9-4931-81CC-2D2E95A4345A}" destId="{48EB9E84-A595-4B13-AD69-B3A1302C262F}" srcOrd="2" destOrd="0" parTransId="{D95D7323-077C-4BB9-9011-4110224680DD}" sibTransId="{6453BA63-FA50-4C58-86AA-DC7B420444F1}"/>
    <dgm:cxn modelId="{3037178D-6797-4F96-9613-DD9AA39A8AD1}" type="presOf" srcId="{48EB9E84-A595-4B13-AD69-B3A1302C262F}" destId="{F0523AAD-1687-4B09-A092-F64444CE4B28}" srcOrd="0" destOrd="0" presId="urn:microsoft.com/office/officeart/2005/8/layout/vList3#2"/>
    <dgm:cxn modelId="{655E33B3-6DEA-4204-A76F-8B4EB5E7D84D}" type="presOf" srcId="{5EA3741E-A347-4058-99F3-E2CDC4995E83}" destId="{7B26D070-CF8C-40D6-8C53-55849DD17B0D}" srcOrd="0" destOrd="0" presId="urn:microsoft.com/office/officeart/2005/8/layout/vList3#2"/>
    <dgm:cxn modelId="{75198AC4-02C5-4CE9-86D2-1F4421CAB6DF}" srcId="{8E4F9FEB-44C9-4931-81CC-2D2E95A4345A}" destId="{BD771064-CE63-4605-903F-F5B870EF131C}" srcOrd="1" destOrd="0" parTransId="{CCBD42EA-3607-4724-96F5-7962DC8A0E19}" sibTransId="{61982B03-D306-4C1D-BB5E-A9EBE37CC02D}"/>
    <dgm:cxn modelId="{4AAE29E7-8398-49AA-A0E8-741F7022D842}" srcId="{8E4F9FEB-44C9-4931-81CC-2D2E95A4345A}" destId="{5EA3741E-A347-4058-99F3-E2CDC4995E83}" srcOrd="0" destOrd="0" parTransId="{2F423AE1-327A-46D2-8367-1DFD4A3AD01D}" sibTransId="{515F0CD9-B3FF-40B5-B6B7-10D08CA61A47}"/>
    <dgm:cxn modelId="{36541916-75D7-47DB-AFD9-A66ED5EC9952}" type="presParOf" srcId="{97197306-2A25-4484-9C7F-B82B3AE154D5}" destId="{061E53F2-6CB7-41F1-8534-E11F3CD99A48}" srcOrd="0" destOrd="0" presId="urn:microsoft.com/office/officeart/2005/8/layout/vList3#2"/>
    <dgm:cxn modelId="{CAA011AA-A990-49CB-94AB-0B3105F67F1C}" type="presParOf" srcId="{061E53F2-6CB7-41F1-8534-E11F3CD99A48}" destId="{7125E949-0B99-4946-8DA3-D0023F75FF77}" srcOrd="0" destOrd="0" presId="urn:microsoft.com/office/officeart/2005/8/layout/vList3#2"/>
    <dgm:cxn modelId="{8B184DF7-8D46-4BB0-B7BB-E8B708DA1E3E}" type="presParOf" srcId="{061E53F2-6CB7-41F1-8534-E11F3CD99A48}" destId="{7B26D070-CF8C-40D6-8C53-55849DD17B0D}" srcOrd="1" destOrd="0" presId="urn:microsoft.com/office/officeart/2005/8/layout/vList3#2"/>
    <dgm:cxn modelId="{8AE98D77-CC9A-444C-BE55-B4417B2E3AEA}" type="presParOf" srcId="{97197306-2A25-4484-9C7F-B82B3AE154D5}" destId="{E77EDF94-EDCE-4FEE-B26F-21CF9C113627}" srcOrd="1" destOrd="0" presId="urn:microsoft.com/office/officeart/2005/8/layout/vList3#2"/>
    <dgm:cxn modelId="{C0C035DC-6CBB-4F1D-BB8E-DF6034E8486E}" type="presParOf" srcId="{97197306-2A25-4484-9C7F-B82B3AE154D5}" destId="{39021F6E-B961-47E6-85BF-39C5B79C949F}" srcOrd="2" destOrd="0" presId="urn:microsoft.com/office/officeart/2005/8/layout/vList3#2"/>
    <dgm:cxn modelId="{336FB528-C161-41B5-8DEA-43A1A853CB2A}" type="presParOf" srcId="{39021F6E-B961-47E6-85BF-39C5B79C949F}" destId="{3C8937F3-A342-4EF2-8688-E61CA4CB079A}" srcOrd="0" destOrd="0" presId="urn:microsoft.com/office/officeart/2005/8/layout/vList3#2"/>
    <dgm:cxn modelId="{6161D1CE-EE50-4A84-862C-94FB1F399848}" type="presParOf" srcId="{39021F6E-B961-47E6-85BF-39C5B79C949F}" destId="{9970C061-3A8D-4B04-A215-8C07E707E1C6}" srcOrd="1" destOrd="0" presId="urn:microsoft.com/office/officeart/2005/8/layout/vList3#2"/>
    <dgm:cxn modelId="{56BB8C0A-1598-491F-86C1-A11A78FA6939}" type="presParOf" srcId="{97197306-2A25-4484-9C7F-B82B3AE154D5}" destId="{051C7D21-EBBE-4DFF-A2A3-938B2D5FE04F}" srcOrd="3" destOrd="0" presId="urn:microsoft.com/office/officeart/2005/8/layout/vList3#2"/>
    <dgm:cxn modelId="{F92576BC-E279-4FD4-9A87-788F3D087335}" type="presParOf" srcId="{97197306-2A25-4484-9C7F-B82B3AE154D5}" destId="{D1A6A086-8B6D-4CF7-8E48-C5372E522AD2}" srcOrd="4" destOrd="0" presId="urn:microsoft.com/office/officeart/2005/8/layout/vList3#2"/>
    <dgm:cxn modelId="{B4A5F789-C3E6-4130-9CA3-BE0D3E11A6FF}" type="presParOf" srcId="{D1A6A086-8B6D-4CF7-8E48-C5372E522AD2}" destId="{CD8C6676-6E37-4F59-9CF8-029FC62A440D}" srcOrd="0" destOrd="0" presId="urn:microsoft.com/office/officeart/2005/8/layout/vList3#2"/>
    <dgm:cxn modelId="{6091CE6A-F8BB-4AD8-A128-B00773A0D47C}" type="presParOf" srcId="{D1A6A086-8B6D-4CF7-8E48-C5372E522AD2}" destId="{F0523AAD-1687-4B09-A092-F64444CE4B2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D070-CF8C-40D6-8C53-55849DD17B0D}">
      <dsp:nvSpPr>
        <dsp:cNvPr id="0" name=""/>
        <dsp:cNvSpPr/>
      </dsp:nvSpPr>
      <dsp:spPr>
        <a:xfrm rot="10800000">
          <a:off x="1623732" y="1104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Redigere documenti con linguaggio semplice, non stigmatizzante e attento al genere</a:t>
          </a:r>
          <a:endParaRPr lang="it-IT" sz="2200" kern="1200" dirty="0"/>
        </a:p>
      </dsp:txBody>
      <dsp:txXfrm rot="10800000">
        <a:off x="1906035" y="1104"/>
        <a:ext cx="5043373" cy="1129211"/>
      </dsp:txXfrm>
    </dsp:sp>
    <dsp:sp modelId="{7125E949-0B99-4946-8DA3-D0023F75FF77}">
      <dsp:nvSpPr>
        <dsp:cNvPr id="0" name=""/>
        <dsp:cNvSpPr/>
      </dsp:nvSpPr>
      <dsp:spPr>
        <a:xfrm>
          <a:off x="1059126" y="1104"/>
          <a:ext cx="1129211" cy="11292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C061-3A8D-4B04-A215-8C07E707E1C6}">
      <dsp:nvSpPr>
        <dsp:cNvPr id="0" name=""/>
        <dsp:cNvSpPr/>
      </dsp:nvSpPr>
      <dsp:spPr>
        <a:xfrm rot="10800000">
          <a:off x="1623732" y="1467394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rgbClr val="FF0000"/>
              </a:solidFill>
            </a:rPr>
            <a:t>Evitare termini come</a:t>
          </a:r>
          <a:r>
            <a:rPr lang="it-IT" sz="2100" b="1" kern="1200" dirty="0"/>
            <a:t>: portatore di handicap, disabile, diversamente abile, studente immigrato </a:t>
          </a:r>
          <a:r>
            <a:rPr lang="it-IT" sz="1800" b="1" kern="1200" dirty="0"/>
            <a:t>(spesso sono nati in Italia)</a:t>
          </a:r>
          <a:endParaRPr lang="it-IT" sz="2100" b="1" kern="1200" dirty="0"/>
        </a:p>
      </dsp:txBody>
      <dsp:txXfrm rot="10800000">
        <a:off x="1906035" y="1467394"/>
        <a:ext cx="5043373" cy="1129211"/>
      </dsp:txXfrm>
    </dsp:sp>
    <dsp:sp modelId="{3C8937F3-A342-4EF2-8688-E61CA4CB079A}">
      <dsp:nvSpPr>
        <dsp:cNvPr id="0" name=""/>
        <dsp:cNvSpPr/>
      </dsp:nvSpPr>
      <dsp:spPr>
        <a:xfrm>
          <a:off x="1059126" y="1467394"/>
          <a:ext cx="1129211" cy="11292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3AAD-1687-4B09-A092-F64444CE4B28}">
      <dsp:nvSpPr>
        <dsp:cNvPr id="0" name=""/>
        <dsp:cNvSpPr/>
      </dsp:nvSpPr>
      <dsp:spPr>
        <a:xfrm rot="10800000">
          <a:off x="1638214" y="2933683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92D050"/>
              </a:solidFill>
            </a:rPr>
            <a:t>Preferire termini come: </a:t>
          </a:r>
          <a:r>
            <a:rPr lang="it-IT" sz="2200" b="1" kern="1200" dirty="0"/>
            <a:t>studente/essa con disabilità, di origine straniera, ecc.</a:t>
          </a:r>
        </a:p>
      </dsp:txBody>
      <dsp:txXfrm rot="10800000">
        <a:off x="1920517" y="2933683"/>
        <a:ext cx="5043373" cy="1129211"/>
      </dsp:txXfrm>
    </dsp:sp>
    <dsp:sp modelId="{CD8C6676-6E37-4F59-9CF8-029FC62A440D}">
      <dsp:nvSpPr>
        <dsp:cNvPr id="0" name=""/>
        <dsp:cNvSpPr/>
      </dsp:nvSpPr>
      <dsp:spPr>
        <a:xfrm>
          <a:off x="1044644" y="2973121"/>
          <a:ext cx="1187139" cy="10503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51068C7-3E27-AD0A-2944-6D5052327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0D76C9-4247-D638-302B-CE67A14B4B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D4C3-AE0C-A14A-B555-32092E8C210D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AD6037-2855-436F-2463-0F1617A46D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4C48CE-4E21-4552-08BB-48C7C2D9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1721-9DC5-4344-ADC6-7FE830C59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4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7980-741C-214A-81B9-93DAD519C564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B104-8C9E-7C42-9072-8485F18E14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7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6B104-8C9E-7C42-9072-8485F18E14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66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73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9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Persona con disabilità, espressione</a:t>
            </a:r>
            <a:r>
              <a:rPr lang="it-IT" baseline="0" dirty="0"/>
              <a:t> standard adottata dalla comunità internazionale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0E3FAFF-0C7D-9842-A224-12A56CC25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63624"/>
            <a:ext cx="10515600" cy="836354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8C42C599-EB3F-154D-B286-DB0743EFC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38575"/>
            <a:ext cx="1051560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CD03AE42-9FDC-8C49-A473-B11ADC507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2856" y="4628945"/>
            <a:ext cx="2046287" cy="3847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563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44638EE9-25C4-3F4D-AB58-8D4B8F9CA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A20225F7-7548-2D49-9CC6-B34E9922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</p:spTree>
    <p:extLst>
      <p:ext uri="{BB962C8B-B14F-4D97-AF65-F5344CB8AC3E}">
        <p14:creationId xmlns:p14="http://schemas.microsoft.com/office/powerpoint/2010/main" val="295241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3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8121BAFB-276C-B34E-8D39-0FC1A808A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32E239-E444-FD18-2B04-E2876490B1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E5BAD5EC-D434-544A-8ED3-2875697B7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C3E76449-6BFA-1A40-BB01-AC161E8C98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</p:spTree>
    <p:extLst>
      <p:ext uri="{BB962C8B-B14F-4D97-AF65-F5344CB8AC3E}">
        <p14:creationId xmlns:p14="http://schemas.microsoft.com/office/powerpoint/2010/main" val="316909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4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DE834D3-FF06-D14D-917A-827E10871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2EA36A-9F07-7604-DC7C-64E6B917E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A9201-07CC-1549-9A23-BDCD5040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97D6F40F-7E8A-1D4E-B21D-A9B39B922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214478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5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-1" y="581891"/>
            <a:ext cx="8384875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48771853-360D-6F42-8E5F-0F75D8789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44B525-F291-86E9-45A1-C09C87548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finale_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33603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07FB7515-571F-D44B-BD41-0E35298B9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1EAFE085-5C7C-4A4B-B5BC-E06429C2D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7" y="589829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</p:spTree>
    <p:extLst>
      <p:ext uri="{BB962C8B-B14F-4D97-AF65-F5344CB8AC3E}">
        <p14:creationId xmlns:p14="http://schemas.microsoft.com/office/powerpoint/2010/main" val="29411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1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915A5D8-6164-6D4D-A467-D355F629F395}"/>
              </a:ext>
            </a:extLst>
          </p:cNvPr>
          <p:cNvSpPr/>
          <p:nvPr userDrawn="1"/>
        </p:nvSpPr>
        <p:spPr>
          <a:xfrm>
            <a:off x="0" y="581892"/>
            <a:ext cx="2102265" cy="490450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FE7E6F-9274-A449-9A3C-0B05AA108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DC9264D-32FF-0D4D-AA63-8CAEF855C896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622462FA-4618-5A45-87EC-A11C6B3AE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9C1DEA-FBA9-225D-C819-1845C4E0F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758-6DF1-4CB5-9CE2-D5EC6336A956}" type="datetime1">
              <a:rPr lang="it-IT" smtClean="0"/>
              <a:t>05/06/2024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38182-2628-EA6A-520C-5F15476B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699" y="6356352"/>
            <a:ext cx="2684835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26346E-6E94-7BBE-F6FD-16EDC243D6A5}"/>
              </a:ext>
            </a:extLst>
          </p:cNvPr>
          <p:cNvSpPr/>
          <p:nvPr userDrawn="1"/>
        </p:nvSpPr>
        <p:spPr>
          <a:xfrm>
            <a:off x="11146278" y="6429140"/>
            <a:ext cx="415045" cy="21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59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3374"/>
                </a:solidFill>
              </a:defRPr>
            </a:lvl1pPr>
            <a:lvl2pPr>
              <a:defRPr sz="2000">
                <a:solidFill>
                  <a:srgbClr val="003374"/>
                </a:solidFill>
              </a:defRPr>
            </a:lvl2pPr>
            <a:lvl3pPr>
              <a:defRPr sz="2000">
                <a:solidFill>
                  <a:srgbClr val="003374"/>
                </a:solidFill>
              </a:defRPr>
            </a:lvl3pPr>
            <a:lvl4pPr>
              <a:defRPr sz="2000">
                <a:solidFill>
                  <a:srgbClr val="003374"/>
                </a:solidFill>
              </a:defRPr>
            </a:lvl4pPr>
            <a:lvl5pPr>
              <a:defRPr sz="2000">
                <a:solidFill>
                  <a:srgbClr val="003374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E5A538-8E18-0181-96BB-6B71B4568878}"/>
              </a:ext>
            </a:extLst>
          </p:cNvPr>
          <p:cNvSpPr/>
          <p:nvPr userDrawn="1"/>
        </p:nvSpPr>
        <p:spPr>
          <a:xfrm>
            <a:off x="11146278" y="6429140"/>
            <a:ext cx="415045" cy="21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03CCAC98-7CA9-6FF0-515A-3A89BF21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C38F-C4B1-4197-8783-ABB3F5F9C0FF}" type="datetime1">
              <a:rPr lang="it-IT" smtClean="0"/>
              <a:t>05/06/2024</a:t>
            </a:fld>
            <a:endParaRPr lang="it-IT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058ED70A-3ED7-5DD1-FF3E-4FEF1EE5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4457072A-B148-008D-8E80-77F1DCEE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780A51-C6C3-7169-932B-5B6150B4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699" y="6356352"/>
            <a:ext cx="2684835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5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9E9DAB63-DA07-0C4A-93E5-C71114521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B4378227-7734-364C-AE8B-2F8204C6C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</p:spTree>
    <p:extLst>
      <p:ext uri="{BB962C8B-B14F-4D97-AF65-F5344CB8AC3E}">
        <p14:creationId xmlns:p14="http://schemas.microsoft.com/office/powerpoint/2010/main" val="407937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2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E7B62B3-705A-0841-9D36-49BF9681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EC709C-183E-9A04-1E32-2E24CCE24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696AF6-8200-1A42-B58B-17005ED83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771854"/>
            <a:ext cx="1977463" cy="48278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12100FD-C5DE-BB4E-975E-7483B4C39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07" y="1576310"/>
            <a:ext cx="5092802" cy="4452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pPr>
              <a:lnSpc>
                <a:spcPts val="4260"/>
              </a:lnSpc>
            </a:pPr>
            <a:endParaRPr lang="it-IT" sz="2800" dirty="0">
              <a:solidFill>
                <a:srgbClr val="4041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4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EC5D21-16D4-DA49-A402-7B3B28C33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" y="684726"/>
            <a:ext cx="1927228" cy="1271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6D4DD8-252C-1648-B23E-C1239C44A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5297234"/>
            <a:ext cx="12192000" cy="1560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20DC241-B97E-73C0-ED53-6F2C2400D5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56847" y="736057"/>
            <a:ext cx="3224869" cy="12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E5903A2-9C4A-C34C-889B-5E81923CC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9663" y="230"/>
            <a:ext cx="8082337" cy="6862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36A82E-0244-2945-A1A6-127266A57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BF38641-3A9D-134C-A765-048CC3F231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920C0D4-4384-454B-85A9-6D893822883F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211E3F-CFE1-3A46-9119-2FF67792C091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321CEB-CB5A-7F61-6595-BCB4E17E3F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AA67F4B-59B2-5477-B161-D19DDB053E49}"/>
              </a:ext>
            </a:extLst>
          </p:cNvPr>
          <p:cNvSpPr/>
          <p:nvPr userDrawn="1"/>
        </p:nvSpPr>
        <p:spPr>
          <a:xfrm>
            <a:off x="3042458" y="581890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1113D4F-72F1-C5B2-3DCC-918C5D59842D}"/>
              </a:ext>
            </a:extLst>
          </p:cNvPr>
          <p:cNvSpPr/>
          <p:nvPr userDrawn="1"/>
        </p:nvSpPr>
        <p:spPr>
          <a:xfrm>
            <a:off x="5449019" y="581889"/>
            <a:ext cx="4681300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F63BBC6E-C821-A401-230D-539CC92941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7CEFA3-90FC-AE4E-876F-6D5D0F278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800" y="0"/>
            <a:ext cx="80772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20EFB7-BEC4-2B4B-8D70-DACC766DF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798D6C0-A8B6-7F46-8294-DFD8180D05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EB593C1-1D32-ABF9-1F61-C744D96568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FA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325F18CE-9E8C-B50B-1435-BBF5540896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ACA4D11F-B9D3-B230-A800-AD3B76B9A6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D73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07481A50-9329-0F07-07E6-2AC67CB120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041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A0DF30-B485-194F-8287-580073759EAD}"/>
              </a:ext>
            </a:extLst>
          </p:cNvPr>
          <p:cNvSpPr txBox="1"/>
          <p:nvPr userDrawn="1"/>
        </p:nvSpPr>
        <p:spPr>
          <a:xfrm>
            <a:off x="1988024" y="2164835"/>
            <a:ext cx="819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spc="-150" dirty="0">
                <a:solidFill>
                  <a:schemeClr val="bg1"/>
                </a:solidFill>
                <a:latin typeface="Inapp" charset="0"/>
                <a:ea typeface="Inapp" charset="0"/>
                <a:cs typeface="Inapp" charset="0"/>
              </a:rPr>
              <a:t>Grazie per l’attenzione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2B1C58-A429-9D45-B88F-F96F87832AF9}"/>
              </a:ext>
            </a:extLst>
          </p:cNvPr>
          <p:cNvSpPr txBox="1"/>
          <p:nvPr userDrawn="1"/>
        </p:nvSpPr>
        <p:spPr>
          <a:xfrm>
            <a:off x="2861235" y="4774473"/>
            <a:ext cx="645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www.inapp.gov.it</a:t>
            </a:r>
            <a:endParaRPr lang="it-IT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2C4FE0-3E6F-9348-A921-5B3EBEFF6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-36765"/>
            <a:ext cx="12192000" cy="1560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3F010CD-35FE-D31A-9D8C-19553492F3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4974" y="3226665"/>
            <a:ext cx="1922747" cy="12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toinclusion.eu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smusplus.it/wp-content/uploads/2021/06/Strategia_ID_DEF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11" Type="http://schemas.openxmlformats.org/officeDocument/2006/relationships/image" Target="../media/image17.svg"/><Relationship Id="rId5" Type="http://schemas.openxmlformats.org/officeDocument/2006/relationships/image" Target="../media/image25.emf"/><Relationship Id="rId10" Type="http://schemas.openxmlformats.org/officeDocument/2006/relationships/image" Target="../media/image16.png"/><Relationship Id="rId4" Type="http://schemas.openxmlformats.org/officeDocument/2006/relationships/image" Target="../media/image24.emf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733A2-984A-F34E-922B-44339A2A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250528"/>
            <a:ext cx="10655808" cy="836354"/>
          </a:xfrm>
        </p:spPr>
        <p:txBody>
          <a:bodyPr/>
          <a:lstStyle/>
          <a:p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Inclusione e Diversità nella progettazione KA1</a:t>
            </a:r>
            <a:br>
              <a:rPr lang="it-IT" sz="4800" dirty="0">
                <a:latin typeface="+mn-lt"/>
              </a:rPr>
            </a:br>
            <a:endParaRPr lang="it-IT" sz="4800" dirty="0"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4C1BFA-9FFD-5940-8A4C-6458E453E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632" y="3774229"/>
            <a:ext cx="11764714" cy="425450"/>
          </a:xfrm>
        </p:spPr>
        <p:txBody>
          <a:bodyPr/>
          <a:lstStyle/>
          <a:p>
            <a:pPr>
              <a:defRPr/>
            </a:pP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Franca Fiacco  - </a:t>
            </a:r>
            <a:r>
              <a:rPr lang="it-IT" b="1" i="1" dirty="0" err="1">
                <a:latin typeface="Inapp" panose="020B0604020202020204" charset="0"/>
                <a:ea typeface="+mj-ea"/>
                <a:cs typeface="+mj-cs"/>
              </a:rPr>
              <a:t>Inclusion</a:t>
            </a: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 </a:t>
            </a:r>
            <a:r>
              <a:rPr lang="it-IT" b="1" i="1" dirty="0" err="1">
                <a:latin typeface="Inapp" panose="020B0604020202020204" charset="0"/>
                <a:ea typeface="+mj-ea"/>
                <a:cs typeface="+mj-cs"/>
              </a:rPr>
              <a:t>Officer</a:t>
            </a: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  AN Erasmus+ Inapp</a:t>
            </a:r>
          </a:p>
          <a:p>
            <a:pPr>
              <a:defRPr/>
            </a:pPr>
            <a:endParaRPr lang="it-IT" b="1" i="1" dirty="0">
              <a:latin typeface="Inapp" panose="020B0604020202020204" charset="0"/>
              <a:ea typeface="+mj-ea"/>
              <a:cs typeface="+mj-cs"/>
            </a:endParaRPr>
          </a:p>
          <a:p>
            <a:pPr algn="ctr" defTabSz="684557">
              <a:lnSpc>
                <a:spcPct val="90000"/>
              </a:lnSpc>
              <a:spcBef>
                <a:spcPts val="749"/>
              </a:spcBef>
              <a:defRPr/>
            </a:pPr>
            <a:endParaRPr lang="it-IT" sz="2800" b="1" i="1" dirty="0">
              <a:latin typeface="Cambria" panose="02040503050406030204" pitchFamily="18" charset="0"/>
              <a:ea typeface="+mj-ea"/>
              <a:cs typeface="+mj-cs"/>
            </a:endParaRPr>
          </a:p>
          <a:p>
            <a:endParaRPr lang="it-IT" sz="2800" b="1" i="1" dirty="0">
              <a:solidFill>
                <a:srgbClr val="38A748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defTabSz="684557">
              <a:spcBef>
                <a:spcPts val="749"/>
              </a:spcBef>
              <a:defRPr/>
            </a:pPr>
            <a:endParaRPr lang="it-IT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727604-E521-9C44-B34E-1EF4AE9CC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2104" y="4611346"/>
            <a:ext cx="3010440" cy="384729"/>
          </a:xfrm>
        </p:spPr>
        <p:txBody>
          <a:bodyPr/>
          <a:lstStyle/>
          <a:p>
            <a:r>
              <a:rPr lang="it-IT">
                <a:latin typeface="Inapp" panose="020B0604020202020204" charset="0"/>
              </a:rPr>
              <a:t>8 febbraio </a:t>
            </a:r>
            <a:r>
              <a:rPr lang="it-IT" dirty="0">
                <a:latin typeface="Inapp" panose="020B0604020202020204" charset="0"/>
              </a:rPr>
              <a:t>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C848A3-FA4F-DF3C-9E27-B143187E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" y="416374"/>
            <a:ext cx="9076944" cy="1641026"/>
          </a:xfrm>
          <a:prstGeom prst="rect">
            <a:avLst/>
          </a:prstGeom>
        </p:spPr>
      </p:pic>
      <p:pic>
        <p:nvPicPr>
          <p:cNvPr id="17" name="Immagine 16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id="{FC841A36-590F-D3FD-B38C-25936B8A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8" y="718145"/>
            <a:ext cx="1505743" cy="994655"/>
          </a:xfrm>
          <a:prstGeom prst="rect">
            <a:avLst/>
          </a:prstGeom>
        </p:spPr>
      </p:pic>
      <p:pic>
        <p:nvPicPr>
          <p:cNvPr id="13" name="Immagine 12" descr="Immagine che contiene schermata, testo, Carattere, Elementi grafici&#10;&#10;Descrizione generata automaticamente">
            <a:extLst>
              <a:ext uri="{FF2B5EF4-FFF2-40B4-BE49-F238E27FC236}">
                <a16:creationId xmlns:a16="http://schemas.microsoft.com/office/drawing/2014/main" id="{2AC7BB3D-2B6A-76B5-D236-3D3CAD6CE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716" y="1070508"/>
            <a:ext cx="2920197" cy="944063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44F54149-6EE3-2364-A712-60E9C5CE7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1393" y="1287079"/>
            <a:ext cx="2247047" cy="4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2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4973" y="1710533"/>
            <a:ext cx="10052586" cy="4566620"/>
          </a:xfrm>
        </p:spPr>
        <p:txBody>
          <a:bodyPr/>
          <a:lstStyle/>
          <a:p>
            <a:pPr marL="358775" indent="-358775" algn="l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 di base  - Inclusione e diversità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organizzazioni beneficiarie devono rispettare i principi di inclusione e          diversità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tutti gli aspetti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proprie attività; </a:t>
            </a: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organizzazioni beneficiarie devono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garantire condizioni eque e paritarie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tutti i partecipanti; </a:t>
            </a: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organizzazioni beneficiarie, ogniqualvolta sia possibile, dovrebbero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impegnarsi attivamente per coinvolgere i partecipanti con minori opportunità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nelle loro attività;</a:t>
            </a: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organizzazioni beneficiarie dovrebbero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utilizzare al massimo gli strumenti e i finanziamenti previsti a tal fine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Programma.</a:t>
            </a: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115871" y="571335"/>
            <a:ext cx="8198570" cy="593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KA1 – Standard di Qualità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846E45-B38B-20C0-1DA2-FEEB58EE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55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386499" y="1683215"/>
            <a:ext cx="107748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rilevanza alla dimensione dell’inclusione e della diversità:</a:t>
            </a:r>
          </a:p>
          <a:p>
            <a:pPr algn="ctr"/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indent="-342900">
              <a:buAutoNum type="arabicPeriod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dal punto di vista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 tutte le proposte che scelgono di lavorare sul tema dell’Inclusione e della Diversità)</a:t>
            </a:r>
          </a:p>
          <a:p>
            <a:pPr marL="719138" indent="-342900">
              <a:buAutoNum type="arabicPeriod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indent="-342900">
              <a:buAutoNum type="arabicPeriod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in termini di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progettazione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proposta e attuazione delle attività (tutte le candidature presentate devono includere fra i partecipanti individui con minori opportunità, prevedere azioni concrete e misurabili in grado di garantire l’inclusione e la diversità)</a:t>
            </a:r>
          </a:p>
          <a:p>
            <a:pPr algn="ctr"/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276128" y="542320"/>
            <a:ext cx="8000999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Rilevanza: Inclusione e 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1C70D8E-59F9-B9CC-C1FE-D65C4A4B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43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801278" y="1683214"/>
            <a:ext cx="102882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Nell'elaborare i loro progetti e le loro attività, 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organizzazioni proponenti (</a:t>
            </a:r>
            <a:r>
              <a:rPr lang="it-IT" sz="2400" b="1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adottare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 inclusivo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affrontando gli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ostacoli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impediscono la partecipazione di una vasta gamma di partecipanti, comprese le persone con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 persone provenienti da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contesto migratorio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nonché le persone che vivono in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rurali e remote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persone che affrontano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difficoltà socioeconomiche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qualsiasi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altra potenziale fonte di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discriminazione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basata sul sesso,  origine razziale o etnica, religione o convinzioni personali, disabilità, età o orientamento sessuale. </a:t>
            </a:r>
          </a:p>
          <a:p>
            <a:pPr algn="ctr"/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progetti devono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contribuire alla creazione di ambienti inclusivi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promuovano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l'equità e l'uguaglianza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che rispondano alle esigenze della comunità più ampia.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191287" y="542321"/>
            <a:ext cx="8000999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Rilevanza: Inclusione e 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C5F177-9FF5-8E29-E663-F65DA299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2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201537" y="517373"/>
            <a:ext cx="798102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Chi sono i soggetti destinatari</a:t>
            </a: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559833-8EAE-85B3-6DD9-8AFC5D9343C7}"/>
              </a:ext>
            </a:extLst>
          </p:cNvPr>
          <p:cNvSpPr txBox="1"/>
          <p:nvPr/>
        </p:nvSpPr>
        <p:spPr>
          <a:xfrm>
            <a:off x="282804" y="3866225"/>
            <a:ext cx="109350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coloro “che, per motivi economici, sociali, culturali, geografici o di salute, oppure a causa della provenienza da un contesto migratorio o per motivi quali disabilità o difficoltà di apprendimento o di qualsiasi altra natura,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incontrano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ostacoli che impediscono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di avere effettivo accesso alle opportunità nell’ambito del programma”. Costoro necessitano di un sostegno finanziario aggiuntivo a causa delle loro condizioni personali, fisiche, mentali o di salute.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04DAE5-56A7-236A-CC8F-0D7792AA5C6C}"/>
              </a:ext>
            </a:extLst>
          </p:cNvPr>
          <p:cNvSpPr txBox="1"/>
          <p:nvPr/>
        </p:nvSpPr>
        <p:spPr>
          <a:xfrm>
            <a:off x="2209799" y="1357318"/>
            <a:ext cx="777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discenti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siano essi giovani che adulti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degli enti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erogano Istruzione e Formazione Professionale (staff)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minori opportunità: </a:t>
            </a:r>
            <a:endParaRPr lang="it-IT" sz="2400" b="1" dirty="0">
              <a:solidFill>
                <a:srgbClr val="003374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D42E99-4326-3830-17FC-2C3D104C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4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18C2491-7082-49D8-910D-50D018FF8328}"/>
              </a:ext>
            </a:extLst>
          </p:cNvPr>
          <p:cNvSpPr txBox="1">
            <a:spLocks/>
          </p:cNvSpPr>
          <p:nvPr/>
        </p:nvSpPr>
        <p:spPr>
          <a:xfrm>
            <a:off x="363504" y="632903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offre il programma A DISCENTI E STAFF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4358F37-B420-4800-B1BB-1346C9B22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413581"/>
            <a:ext cx="9559925" cy="450373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attività sostenute dal programma comprendono: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periodi di studio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insegnamento e formazione all'estero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corsi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tirocini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scambi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it-IT" sz="2400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shadowing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ecc.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Queste attività offrono ai partecipanti provenienti da contesti diversi l'opportunità di imparare, crescere e scambiare esperienze</a:t>
            </a:r>
          </a:p>
        </p:txBody>
      </p:sp>
    </p:spTree>
    <p:extLst>
      <p:ext uri="{BB962C8B-B14F-4D97-AF65-F5344CB8AC3E}">
        <p14:creationId xmlns:p14="http://schemas.microsoft.com/office/powerpoint/2010/main" val="26048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0" y="546669"/>
            <a:ext cx="1034120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Cosa potete chiedere al Programma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04DAE5-56A7-236A-CC8F-0D7792AA5C6C}"/>
              </a:ext>
            </a:extLst>
          </p:cNvPr>
          <p:cNvSpPr txBox="1"/>
          <p:nvPr/>
        </p:nvSpPr>
        <p:spPr>
          <a:xfrm>
            <a:off x="631596" y="1345808"/>
            <a:ext cx="105297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sei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partecipante con minori opportunità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potresti avere diritto 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un'assistenza finanziaria aggiuntiva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sostenere i tuoi costi supplementari. </a:t>
            </a:r>
          </a:p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organismi </a:t>
            </a:r>
            <a:r>
              <a:rPr lang="it-IT" sz="2400" b="1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possono anche ricevere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sostegno finanziario aggiuntivo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(sostegno all'inclusione) per ciascuno dei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partecipanti con minori opportunità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partecipano alla mobilità (100 € per partecipante). </a:t>
            </a:r>
          </a:p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inoltre disponibili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ulteriori finanziamenti per finanziare le visite preparatorie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prendere tutte le disposizioni necessarie in materia di mobilità. </a:t>
            </a:r>
          </a:p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organizzazioni che non hanno mai partecipato al programma o con meno esperienza (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newcomer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che mirano a realizzare progetti inclusivi,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disponibili formati di progetto più piccoli e semplici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mobilità ibride/online o più brevi, pensate per coloro che non possono o sono riluttanti a </a:t>
            </a:r>
            <a:r>
              <a:rPr lang="it-IT" sz="240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trascorrere </a:t>
            </a:r>
          </a:p>
          <a:p>
            <a:pPr algn="ctr"/>
            <a:r>
              <a:rPr lang="it-IT" sz="240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più lungo all'estero.</a:t>
            </a:r>
          </a:p>
          <a:p>
            <a:endParaRPr lang="it-IT" sz="2000" b="1" dirty="0">
              <a:solidFill>
                <a:srgbClr val="003374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D42E99-4326-3830-17FC-2C3D104C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28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-1" y="546669"/>
            <a:ext cx="11019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Cosa potete chiedere al Programma KA1 (esempi)</a:t>
            </a: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04DAE5-56A7-236A-CC8F-0D7792AA5C6C}"/>
              </a:ext>
            </a:extLst>
          </p:cNvPr>
          <p:cNvSpPr txBox="1"/>
          <p:nvPr/>
        </p:nvSpPr>
        <p:spPr>
          <a:xfrm>
            <a:off x="631596" y="1345808"/>
            <a:ext cx="1052974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Accompagnatori personali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(anche un genitore),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inclusi i professionisti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(es: logopedista, fisioterapista, interprete LIS)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Materiale necessario al viaggio e al soggiorno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(valigia, uso del taxi o altro mezzo di trasporto necessario)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Materiali per il tirocinio in azienda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(divisa da cuoco, scarpe antinfortunistica o altro abbigliamento necessario)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Dispositivi ed ausili didattici per eliminare le difficoltà di accesso e fruizione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(software specifici, altri strumenti ad hoc)</a:t>
            </a:r>
          </a:p>
          <a:p>
            <a:pPr algn="ctr"/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Costi ammissibili e rimborsabili al 100% supportati da giustificativi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b="1" dirty="0">
              <a:solidFill>
                <a:srgbClr val="003374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D42E99-4326-3830-17FC-2C3D104C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93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975" y="555792"/>
            <a:ext cx="10101019" cy="9861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Cosa lo staff dell’AN può fare per voi</a:t>
            </a:r>
            <a:b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</a:br>
            <a:b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</a:br>
            <a:endParaRPr lang="it-IT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pp" pitchFamily="2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4283" y="2506662"/>
            <a:ext cx="7886700" cy="4351338"/>
          </a:xfrm>
        </p:spPr>
        <p:txBody>
          <a:bodyPr>
            <a:normAutofit/>
          </a:bodyPr>
          <a:lstStyle/>
          <a:p>
            <a:pPr algn="l"/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D21BB1-E661-C213-A5BA-BAA7C92214F1}"/>
              </a:ext>
            </a:extLst>
          </p:cNvPr>
          <p:cNvSpPr txBox="1"/>
          <p:nvPr/>
        </p:nvSpPr>
        <p:spPr>
          <a:xfrm>
            <a:off x="701488" y="1427939"/>
            <a:ext cx="106522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fase di progettazione e per meglio conoscere e comprendere gli aspetti che danno valore aggiunto ad una proposta (azioni concrete ed indicatori misurabili)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 per il corretto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utilizzo dei fondi aggiuntivi (quali spese ammissibili e come giustificarle)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durante il ciclo di vita del progetto per garantire il raggiungimento degli obiettivi e dei risultati attesi anche in una logica di miglioramento continuo (nessuna modifica che comporti un ridimensionamento degli obiettivi su I&amp;D)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 up e controllo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realizzazione dei progetti per rimuovere ostacoli o criticità in corso d’opera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(suggerimenti per assicurare il raggiungimento di obiettivi e risultati attesi)</a:t>
            </a:r>
          </a:p>
        </p:txBody>
      </p:sp>
    </p:spTree>
    <p:extLst>
      <p:ext uri="{BB962C8B-B14F-4D97-AF65-F5344CB8AC3E}">
        <p14:creationId xmlns:p14="http://schemas.microsoft.com/office/powerpoint/2010/main" val="143903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La Strategia Pluriennale</a:t>
            </a:r>
          </a:p>
          <a:p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55182E-1714-48C5-9550-B6B3377B4820}"/>
              </a:ext>
            </a:extLst>
          </p:cNvPr>
          <p:cNvSpPr txBox="1">
            <a:spLocks/>
          </p:cNvSpPr>
          <p:nvPr/>
        </p:nvSpPr>
        <p:spPr>
          <a:xfrm>
            <a:off x="838200" y="1580092"/>
            <a:ext cx="977053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Agenzie Nazionali è stato chiesto di nominare un </a:t>
            </a:r>
            <a:r>
              <a:rPr lang="it-IT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Iclusion Officer </a:t>
            </a: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cui affidare la pianificazione e l’implementazione di una </a:t>
            </a:r>
            <a:r>
              <a:rPr lang="it-IT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pluriennale    </a:t>
            </a: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finalizzata a: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aumentare significativamente il numero di ragazzi e operatori dell’ambito IeFP che partecipano alle iniziative finanziate dal Programma </a:t>
            </a: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(KA1 - Tirocini e Mobilità all’estero)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progettare e sviluppare strumenti e percorsi didattici destinati a ragazzi ed operatori fragili e con minori opportunità </a:t>
            </a: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(KA2 - Partenariati di Cooperazione e Partenariati Strategici)</a:t>
            </a:r>
            <a:endParaRPr lang="it-IT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1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4614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Pluriennale – cosa prevede</a:t>
            </a:r>
          </a:p>
          <a:p>
            <a:endParaRPr lang="it-IT" dirty="0"/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B9F3650D-C93B-4C01-B174-47BC7D9941CB}"/>
              </a:ext>
            </a:extLst>
          </p:cNvPr>
          <p:cNvSpPr/>
          <p:nvPr/>
        </p:nvSpPr>
        <p:spPr>
          <a:xfrm>
            <a:off x="1181102" y="2011016"/>
            <a:ext cx="7082365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Una più efficace e pervasiva strategia di comunicazione</a:t>
            </a:r>
          </a:p>
        </p:txBody>
      </p:sp>
      <p:sp>
        <p:nvSpPr>
          <p:cNvPr id="10" name="Freccia a pentagono 9">
            <a:extLst>
              <a:ext uri="{FF2B5EF4-FFF2-40B4-BE49-F238E27FC236}">
                <a16:creationId xmlns:a16="http://schemas.microsoft.com/office/drawing/2014/main" id="{AD526A9D-E238-4B14-9B07-B8951E62883A}"/>
              </a:ext>
            </a:extLst>
          </p:cNvPr>
          <p:cNvSpPr/>
          <p:nvPr/>
        </p:nvSpPr>
        <p:spPr>
          <a:xfrm>
            <a:off x="1181101" y="3125627"/>
            <a:ext cx="8132231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 maggiore dialogo, scambio e collaborazione con esperti (gruppo di Consultazione)</a:t>
            </a: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526B983A-E59D-4353-910C-6BA431171756}"/>
              </a:ext>
            </a:extLst>
          </p:cNvPr>
          <p:cNvSpPr/>
          <p:nvPr/>
        </p:nvSpPr>
        <p:spPr>
          <a:xfrm>
            <a:off x="1181102" y="4240238"/>
            <a:ext cx="9199031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Una sempre più mirata assistenza tecnica e consulenza</a:t>
            </a:r>
          </a:p>
        </p:txBody>
      </p:sp>
    </p:spTree>
    <p:extLst>
      <p:ext uri="{BB962C8B-B14F-4D97-AF65-F5344CB8AC3E}">
        <p14:creationId xmlns:p14="http://schemas.microsoft.com/office/powerpoint/2010/main" val="400100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Legale</a:t>
            </a:r>
          </a:p>
          <a:p>
            <a:endParaRPr lang="it-IT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25DC89C-CD3D-0C90-F071-29A9B39E958B}"/>
              </a:ext>
            </a:extLst>
          </p:cNvPr>
          <p:cNvSpPr txBox="1">
            <a:spLocks/>
          </p:cNvSpPr>
          <p:nvPr/>
        </p:nvSpPr>
        <p:spPr>
          <a:xfrm>
            <a:off x="1296988" y="1524000"/>
            <a:ext cx="9559925" cy="37809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4041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Regolamento (UE) n. 2021/817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Parlamento europeo e del Consiglio del 20/05/21 che istituisce  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Erasmus+: il programma dell’Unione per l’istruzione, 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formazione, la gioventù e lo sport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endParaRPr lang="it-IT" sz="800" b="1" dirty="0">
              <a:solidFill>
                <a:srgbClr val="00337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Programma si propone di </a:t>
            </a:r>
            <a:r>
              <a:rPr lang="it-IT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assicurare il pieno rispetto del diritto alla parità tra donne e uomini e del diritto alla non discriminazione fondata sul sesso, la razza o l’origine etnica, la religione o le convinzioni personali, la disabilità, l’età o l’orientamento sessuale</a:t>
            </a:r>
          </a:p>
        </p:txBody>
      </p:sp>
    </p:spTree>
    <p:extLst>
      <p:ext uri="{BB962C8B-B14F-4D97-AF65-F5344CB8AC3E}">
        <p14:creationId xmlns:p14="http://schemas.microsoft.com/office/powerpoint/2010/main" val="178378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4614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- 1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C3A869-21BF-4FFB-ACDA-CEC769029BB3}"/>
              </a:ext>
            </a:extLst>
          </p:cNvPr>
          <p:cNvSpPr txBox="1"/>
          <p:nvPr/>
        </p:nvSpPr>
        <p:spPr>
          <a:xfrm>
            <a:off x="1168401" y="1825625"/>
            <a:ext cx="9992802" cy="385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Una più efficace e pervasiva strategia di comunicazione basata su:</a:t>
            </a:r>
            <a:endParaRPr lang="it-IT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iniziative di sensibilizzazione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campagna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comunicazione </a:t>
            </a:r>
            <a:r>
              <a:rPr lang="it-IT" sz="2400" b="1" i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easy to </a:t>
            </a:r>
            <a:r>
              <a:rPr lang="it-IT" sz="2400" b="1" i="1" dirty="0" err="1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it-IT" sz="2400" b="1" i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coinvolgimento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testimonial ed esperti;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giornate informative dedicate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Inclusione e Diversità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organizzazione e partecipazione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 attività di formazione e cooperazione a livello europeo (LTA/TCA)</a:t>
            </a: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7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4614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- 2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F4B6C76-AACB-46F2-A1A5-7AF808EE65B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296988" y="1524000"/>
            <a:ext cx="9559925" cy="4111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 maggiore dialogo, scambio e collaborazione con esperti (gruppo di Consultazione)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coinvolga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organizzazioni beneficiarie 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lavorano con persone con minori opportunità 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 </a:t>
            </a:r>
            <a:r>
              <a:rPr lang="it-IT" sz="2400" b="1" dirty="0" err="1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Inclusion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Officer di tutte le agenzie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nazionali Erasmus+ (Inapp, Indire e AIG)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dipartimenti INAPP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si vantano una pluridecennale esperienza su queste tematiche</a:t>
            </a: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6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4614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- 3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2FC7D9-C625-428E-ABDB-637F0A2A2895}"/>
              </a:ext>
            </a:extLst>
          </p:cNvPr>
          <p:cNvSpPr txBox="1"/>
          <p:nvPr/>
        </p:nvSpPr>
        <p:spPr>
          <a:xfrm>
            <a:off x="1159933" y="2003280"/>
            <a:ext cx="10193867" cy="332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Una sempre più mirata assistenza tecnica e consulenza per garantire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sostegno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beneficiari sia in fase di progettazione che durante il ciclo di vita del progetto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di </a:t>
            </a:r>
            <a:r>
              <a:rPr lang="it-IT" sz="2400" b="1">
                <a:solidFill>
                  <a:srgbClr val="0033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rivolta agli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esperti valutatori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valutazione dell’efficacia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 Strategia di Inclusione e Diversità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raccolta di criticità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struttura e negli strumenti del Programma dedicati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1309" y="521471"/>
            <a:ext cx="785867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!Attenzione al linguaggio!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92137" y="1914525"/>
            <a:ext cx="5657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34717" y="929159"/>
            <a:ext cx="792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2" name="Per 1"/>
          <p:cNvSpPr/>
          <p:nvPr/>
        </p:nvSpPr>
        <p:spPr>
          <a:xfrm>
            <a:off x="8049986" y="2200271"/>
            <a:ext cx="428625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r 9"/>
          <p:cNvSpPr/>
          <p:nvPr/>
        </p:nvSpPr>
        <p:spPr>
          <a:xfrm>
            <a:off x="4042211" y="2176460"/>
            <a:ext cx="447675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r 11"/>
          <p:cNvSpPr/>
          <p:nvPr/>
        </p:nvSpPr>
        <p:spPr>
          <a:xfrm>
            <a:off x="5912426" y="2200271"/>
            <a:ext cx="474890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97553938"/>
              </p:ext>
            </p:extLst>
          </p:nvPr>
        </p:nvGraphicFramePr>
        <p:xfrm>
          <a:off x="2048747" y="1397000"/>
          <a:ext cx="8008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8B157B3D-F6FC-5C27-74BE-8126495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7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CECEA-5CFE-89D2-E079-FDF721CF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8" y="581287"/>
            <a:ext cx="9709412" cy="10432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Per saperne </a:t>
            </a:r>
            <a:r>
              <a:rPr lang="it-IT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di più</a:t>
            </a: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F3E37-75CB-5F3E-0AFC-22B46E7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486260"/>
            <a:ext cx="10488694" cy="4631736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stato pubblicato il sito ufficiale di SALTO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Training)!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web contiene tutte le informazioni pertinenti in materia di inclusione e  diversità in quanto priorità del programma, comprese le sezioni dedicate alle informazioni generali sul programma, alle risorse disponibili, alle storie di successo e alle opportunità di apprendimento e networking.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un'occhiata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it-IT" sz="28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➡️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www.saltoinclusion.eu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ea typeface="Cambri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52BEA-67E8-8A48-2ED3-19BCF76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23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CECEA-5CFE-89D2-E079-FDF721CF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6" y="600936"/>
            <a:ext cx="7886700" cy="756663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Letture consigliate</a:t>
            </a:r>
            <a:b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F3E37-75CB-5F3E-0AFC-22B46E7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197204"/>
            <a:ext cx="11425287" cy="4979759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Alcuni documenti per approfondire:</a:t>
            </a:r>
          </a:p>
          <a:p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guidelines Erasmus+ and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Solidarity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Corps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Strategy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Establishment of the new Inclusion and Diversity (Education and Training) Resource Centre for Erasmus+ and Digital Resource Centre for Erasmus+ and European Solidarity Corps 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DECISIONE DI ESECUZIONE (UE) DELLA COMMISSIONE del 22.10.2021 relativa al Quadro di misure per l'inclusione dei programmi Erasmus+ e "corpo europeo di solidarietà" per il periodo 2021-2027 e suoi allegati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Orientamenti per l'attuazione - La strategia per l'inclusione e la diversità di Erasmus+ e del Corpo europeo di solidarietà, Versione 1 – 29.4.2021 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Piano Strategico per l’Inclusione e la Diversità – AN E+ Inapp: 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https://www.erasmusplus.it/wp-content/uploads/2021/06/Strategia_ID_DEF.pdf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dirty="0">
              <a:ea typeface="Cambri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52BEA-67E8-8A48-2ED3-19BCF76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39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15C432-F61E-946A-9B98-8D47F95F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688"/>
            <a:ext cx="10131553" cy="37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04E30F-4715-F546-90E1-12929975D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554324"/>
            <a:ext cx="9258057" cy="481364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Agenzia nazionale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- INAPP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72E313-7E6B-D0F3-87DB-DD3A6032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6"/>
            <a:ext cx="7" cy="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625991-47AE-ED12-7EA2-13D56A9E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1" y="5288829"/>
            <a:ext cx="923850" cy="9243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5E2D97F-3152-5F69-0882-758BCF27D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88" y="5353602"/>
            <a:ext cx="831230" cy="8108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EBE02E-6BD7-DA68-32EE-616136E3A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750" y="5262679"/>
            <a:ext cx="1011883" cy="98283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E34383D-AC06-65BA-9685-9BF22170C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766" y="5329742"/>
            <a:ext cx="821347" cy="9049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151E915-7D24-AEFE-A8A8-0AE399E6B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537" y="5262679"/>
            <a:ext cx="1010602" cy="97200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C6292D8-3FE4-D8BE-6D25-F77633BFC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CE7C17D-539D-47E7-29F4-7B0623B79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7679D0-F241-65EC-A06F-469CF0A2C7A5}"/>
              </a:ext>
            </a:extLst>
          </p:cNvPr>
          <p:cNvSpPr txBox="1"/>
          <p:nvPr/>
        </p:nvSpPr>
        <p:spPr>
          <a:xfrm>
            <a:off x="1808187" y="4735500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E2AB8"/>
                </a:solidFill>
              </a:rPr>
              <a:t>erasmusplus@inapp.gov.it</a:t>
            </a:r>
          </a:p>
        </p:txBody>
      </p:sp>
    </p:spTree>
    <p:extLst>
      <p:ext uri="{BB962C8B-B14F-4D97-AF65-F5344CB8AC3E}">
        <p14:creationId xmlns:p14="http://schemas.microsoft.com/office/powerpoint/2010/main" val="58148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1B5165-EB10-E110-F1E2-0B63AABF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060" y="5777014"/>
            <a:ext cx="2832509" cy="569234"/>
          </a:xfrm>
          <a:prstGeom prst="rect">
            <a:avLst/>
          </a:prstGeom>
        </p:spPr>
      </p:pic>
      <p:pic>
        <p:nvPicPr>
          <p:cNvPr id="8" name="Immagine 7" descr="Immagine che contiene schermata, testo, Carattere, Elementi grafici&#10;&#10;Descrizione generata automaticamente">
            <a:extLst>
              <a:ext uri="{FF2B5EF4-FFF2-40B4-BE49-F238E27FC236}">
                <a16:creationId xmlns:a16="http://schemas.microsoft.com/office/drawing/2014/main" id="{10B2A301-4F74-93DB-78D1-89F518D2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64" y="5548164"/>
            <a:ext cx="3176540" cy="1026935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AE5BE30F-1ADB-7572-AB22-962D1D1C0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421" y="5193709"/>
            <a:ext cx="2052848" cy="12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BCBE1BDD-20EE-46BF-87F1-85EC13372A80}"/>
              </a:ext>
            </a:extLst>
          </p:cNvPr>
          <p:cNvSpPr txBox="1">
            <a:spLocks/>
          </p:cNvSpPr>
          <p:nvPr/>
        </p:nvSpPr>
        <p:spPr>
          <a:xfrm>
            <a:off x="90127" y="55560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di misure per l'inclusione 2021-2027</a:t>
            </a:r>
          </a:p>
          <a:p>
            <a:endParaRPr lang="it-IT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7855713-86F4-4E49-B372-0CCDB97D1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488244"/>
            <a:ext cx="9559925" cy="450373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persone con minori opportunità dovrebbero essere raggiunte nei rispettivi ambienti personali, adattando l'approccio alle loro esigenze specifiche di informazione e accessibilità</a:t>
            </a:r>
            <a: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AED71A-CEE1-B1FF-0389-076CA883C39F}"/>
              </a:ext>
            </a:extLst>
          </p:cNvPr>
          <p:cNvSpPr>
            <a:spLocks noGrp="1"/>
          </p:cNvSpPr>
          <p:nvPr/>
        </p:nvSpPr>
        <p:spPr>
          <a:xfrm>
            <a:off x="857839" y="1728926"/>
            <a:ext cx="10661715" cy="34001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riguarda la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persone di ogni provenienza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accettandone le caratteristiche che le rendono uniche</a:t>
            </a:r>
            <a:b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 err="1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</a:t>
            </a:r>
            <a:r>
              <a:rPr lang="it-IT" sz="2400" b="1" cap="all" dirty="0" err="1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riguarda la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composizione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una società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tratta di riconoscere le differenze tra gli individui per: età, genere, etnia, religione, disabilità, orientamento sessuale, istruzione o nazionalità. </a:t>
            </a: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europeo delle misure per l’Inclusione</a:t>
            </a:r>
            <a:br>
              <a:rPr lang="it-IT" sz="24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64FC4299-154C-44A2-B648-6E1F52198AAD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parole sono importanti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3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9"/>
            <a:ext cx="7772400" cy="2370337"/>
          </a:xfrm>
        </p:spPr>
        <p:txBody>
          <a:bodyPr/>
          <a:lstStyle/>
          <a:p>
            <a:pPr algn="l"/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0" y="499621"/>
            <a:ext cx="10039349" cy="62018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Uguaglianza Verso Equità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424206" y="3550329"/>
            <a:ext cx="10665328" cy="315231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UGUAGLIANZA  è dare a tutti le stesse cose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</a:t>
            </a:r>
            <a:r>
              <a:rPr lang="it-IT" sz="2800" b="1" cap="all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consiste nel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giuste cose 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tutti i cittadini in base alle loro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necessità individuali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Es: Una persona con disabilità può avere bisogno di risorse e strumenti diversi rispetto a una senza disabilità per svolgere la stessa attività. Chiunque deve godere della stessa parità di condizioni e avere le stesse possibilità di successo.</a:t>
            </a:r>
          </a:p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6F4836-3383-A92C-CDDA-7C5EF7DD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18E16E-ED7D-4691-AD14-5DE6E9864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87" t="28112" r="4145" b="26825"/>
          <a:stretch/>
        </p:blipFill>
        <p:spPr bwMode="auto">
          <a:xfrm>
            <a:off x="4457700" y="1281085"/>
            <a:ext cx="32766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75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0C497E-AB63-4413-8DB2-B5ED6B6C34F7}"/>
              </a:ext>
            </a:extLst>
          </p:cNvPr>
          <p:cNvSpPr txBox="1"/>
          <p:nvPr/>
        </p:nvSpPr>
        <p:spPr>
          <a:xfrm>
            <a:off x="2095502" y="2692556"/>
            <a:ext cx="78866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 di eguaglianza e inclusività 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fondanti dell’Unione europea,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sanciti dai trattati dell’UE e da sempre costituiscono un aspetto importante nel programma Erasmus. </a:t>
            </a:r>
            <a:endParaRPr lang="it-IT" sz="2800" dirty="0">
              <a:solidFill>
                <a:srgbClr val="003374"/>
              </a:solidFill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BEE52B20-1CDC-ECD3-C03A-CF33D67CFA16}"/>
              </a:ext>
            </a:extLst>
          </p:cNvPr>
          <p:cNvSpPr txBox="1">
            <a:spLocks/>
          </p:cNvSpPr>
          <p:nvPr/>
        </p:nvSpPr>
        <p:spPr>
          <a:xfrm>
            <a:off x="-1013185" y="403679"/>
            <a:ext cx="7886699" cy="73863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Eguaglianza e Inclusività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73B17D-7678-4422-D400-9B104838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93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121" y="569639"/>
            <a:ext cx="7522394" cy="341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Obiettivo del Programma E+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“Il programma intende promuovere le pari opportunità e la parità di accesso, l'inclusione, la diversità e l'equità in tutte le sue azioni.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organizzazioni e i partecipanti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beneficiano di minori opportunità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al centro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tali obiettivi e, tenendo conto di questi, il programma mette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loro disposizione meccanismi e risorse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organizzazioni sono invitate ad adottare un approccio inclusivo nella concezione di progetti e attività, al fine di renderli accessibili a una vasta gamma di partecipanti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5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13A250-3CBD-A2E2-C1CC-4E6FDF76F4F1}"/>
              </a:ext>
            </a:extLst>
          </p:cNvPr>
          <p:cNvSpPr txBox="1"/>
          <p:nvPr/>
        </p:nvSpPr>
        <p:spPr>
          <a:xfrm>
            <a:off x="2152649" y="1613446"/>
            <a:ext cx="7772400" cy="402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 la nuova Programmazione,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l’Inclusione e la Diversità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diventa una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Priorità Europea trasversale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tutti i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settori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del Programma (Scuola, Formazione professionale, Università, Educazione degli Adulti, Gioventù e Sport) e una priorità trasversale a tutte le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Azioni Chiave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Anche a livello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nazionale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la priorità europea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sull’Inclusione e la Diversità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è stata ritenuta, dall’Autorità Nazionale,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particolarmente rilevante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 il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contesto nazionale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835E5A49-7B9A-08A8-0F25-979D4D44854D}"/>
              </a:ext>
            </a:extLst>
          </p:cNvPr>
          <p:cNvSpPr txBox="1">
            <a:spLocks/>
          </p:cNvSpPr>
          <p:nvPr/>
        </p:nvSpPr>
        <p:spPr>
          <a:xfrm>
            <a:off x="0" y="388114"/>
            <a:ext cx="10191749" cy="73863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Erasmus+ 2021-2027: Priorità trasversale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D845A82-F3D8-8235-D247-F5B0166B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3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18C2491-7082-49D8-910D-50D018FF8328}"/>
              </a:ext>
            </a:extLst>
          </p:cNvPr>
          <p:cNvSpPr txBox="1">
            <a:spLocks/>
          </p:cNvSpPr>
          <p:nvPr/>
        </p:nvSpPr>
        <p:spPr>
          <a:xfrm>
            <a:off x="363504" y="632903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devono sapere gli </a:t>
            </a:r>
            <a:r>
              <a:rPr lang="it-IT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</a:t>
            </a:r>
            <a:endParaRPr lang="it-IT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4358F37-B420-4800-B1BB-1346C9B22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413581"/>
            <a:ext cx="9559925" cy="4503738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Roberta Grisoni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38A74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organizzazioni sono invitate ad affrontare l'inclusione e la diversità in modo funzionale alle loro esigenze e a quelle della loro comunità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attraverso: sessioni di formazione, esperienze di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apprendimento tra pari e opportunità di affiancamento lavorativo.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Programma offre un forte </a:t>
            </a: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sostegno ai partecipanti con minori opportunità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contribuire ad </a:t>
            </a: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eliminare gli ostacoli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impediscono la piena partecipazione ai programmi.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L'inclusione e la diversità come criteri di selezione delle domande di finanziamento e di assegnazione del sostegno finanziario (es: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considerati prioritari i progetti di qualità che affrontano l'inclusione e la diversità e che coinvolgono partecipanti con minori opportunità)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261392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olo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u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260"/>
          </a:lnSpc>
          <a:defRPr sz="2800" dirty="0" err="1">
            <a:solidFill>
              <a:srgbClr val="404140"/>
            </a:solidFill>
            <a:ea typeface="HelveticaNeueLT Std Cn" charset="0"/>
            <a:cs typeface="HelveticaNeueLT Std C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lide_finale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 INAPP" ma:contentTypeID="0x0101006C7ADFBD5F59AA4681BCEF6E9521106B005BB5ADB9306F4246A711BE22D6260667" ma:contentTypeVersion="50" ma:contentTypeDescription="" ma:contentTypeScope="" ma:versionID="c4bd703a7f7e9a33b0bc66781788ba79">
  <xsd:schema xmlns:xsd="http://www.w3.org/2001/XMLSchema" xmlns:xs="http://www.w3.org/2001/XMLSchema" xmlns:p="http://schemas.microsoft.com/office/2006/metadata/properties" xmlns:ns2="266a059f-5484-48cf-b1f8-0f4198ccbb9a" xmlns:ns3="http://schemas.microsoft.com/sharepoint.v3" targetNamespace="http://schemas.microsoft.com/office/2006/metadata/properties" ma:root="true" ma:fieldsID="e542fa5f01db5cd30ad9c738c925b305" ns2:_="" ns3:_="">
    <xsd:import namespace="266a059f-5484-48cf-b1f8-0f4198ccbb9a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j39f4746ae814cf1b09ae20ed80bc934" minOccurs="0"/>
                <xsd:element ref="ns2:TaxCatchAll" minOccurs="0"/>
                <xsd:element ref="ns2:TaxCatchAllLabel" minOccurs="0"/>
                <xsd:element ref="ns2:ddbf710215ed4db6a2aea12a8a104a20" minOccurs="0"/>
                <xsd:element ref="ns2:n30d679e8e214ecea845aca1d5e7f10f" minOccurs="0"/>
                <xsd:element ref="ns2:TaxKeywordTaxHTField" minOccurs="0"/>
                <xsd:element ref="ns2:DataPubblicazione" minOccurs="0"/>
                <xsd:element ref="ns3:CategoryDescription" minOccurs="0"/>
                <xsd:element ref="ns2:Nota" minOccurs="0"/>
                <xsd:element ref="ns2:m66a986f175448a8af3cafdf6825b01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a059f-5484-48cf-b1f8-0f4198ccbb9a" elementFormDefault="qualified">
    <xsd:import namespace="http://schemas.microsoft.com/office/2006/documentManagement/types"/>
    <xsd:import namespace="http://schemas.microsoft.com/office/infopath/2007/PartnerControls"/>
    <xsd:element name="j39f4746ae814cf1b09ae20ed80bc934" ma:index="8" nillable="true" ma:taxonomy="true" ma:internalName="j39f4746ae814cf1b09ae20ed80bc934" ma:taxonomyFieldName="Argomento_x0020_Documento" ma:displayName="Argomento Documento" ma:default="" ma:fieldId="{339f4746-ae81-4cf1-b09a-e20ed80bc934}" ma:sspId="932929ed-d618-4f0a-bfe6-c6586124b182" ma:termSetId="4d3a31c1-d4e0-4f4b-b841-a41f7ab51b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5ec73f8-914f-4758-afb8-9873dc899496}" ma:internalName="TaxCatchAll" ma:showField="CatchAllData" ma:web="59575557-5eef-4da0-b2a2-4eb0e1c4d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5ec73f8-914f-4758-afb8-9873dc899496}" ma:internalName="TaxCatchAllLabel" ma:readOnly="true" ma:showField="CatchAllDataLabel" ma:web="59575557-5eef-4da0-b2a2-4eb0e1c4d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dbf710215ed4db6a2aea12a8a104a20" ma:index="12" nillable="true" ma:taxonomy="true" ma:internalName="ddbf710215ed4db6a2aea12a8a104a20" ma:taxonomyFieldName="Dipartimento" ma:displayName="Dipartimento" ma:default="" ma:fieldId="{ddbf7102-15ed-4db6-a2ae-a12a8a104a20}" ma:sspId="932929ed-d618-4f0a-bfe6-c6586124b182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0d679e8e214ecea845aca1d5e7f10f" ma:index="14" nillable="true" ma:taxonomy="true" ma:internalName="n30d679e8e214ecea845aca1d5e7f10f" ma:taxonomyFieldName="Ufficio" ma:displayName="Ufficio" ma:default="" ma:fieldId="{730d679e-8e21-4ece-a845-aca1d5e7f10f}" ma:sspId="932929ed-d618-4f0a-bfe6-c6586124b182" ma:termSetId="55f3c93e-5986-4ba3-bdd5-f6f95030e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Parole chiave aziendali" ma:fieldId="{23f27201-bee3-471e-b2e7-b64fd8b7ca38}" ma:taxonomyMulti="true" ma:sspId="932929ed-d618-4f0a-bfe6-c6586124b1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ataPubblicazione" ma:index="18" nillable="true" ma:displayName="DataPubblicazione" ma:default="" ma:format="DateOnly" ma:internalName="DataPubblicazione">
      <xsd:simpleType>
        <xsd:restriction base="dms:DateTime"/>
      </xsd:simpleType>
    </xsd:element>
    <xsd:element name="Nota" ma:index="20" nillable="true" ma:displayName="Nota" ma:default="" ma:internalName="Nota">
      <xsd:simpleType>
        <xsd:restriction base="dms:Note"/>
      </xsd:simpleType>
    </xsd:element>
    <xsd:element name="m66a986f175448a8af3cafdf6825b013" ma:index="21" nillable="true" ma:taxonomy="true" ma:internalName="m66a986f175448a8af3cafdf6825b013" ma:taxonomyFieldName="TipoDocument" ma:displayName="TipoDocumento" ma:fieldId="{666a986f-1754-48a8-af3c-afdf6825b013}" ma:sspId="932929ed-d618-4f0a-bfe6-c6586124b182" ma:termSetId="36a3a8aa-79a1-498c-9180-61a44a8ae36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9" nillable="true" ma:displayName="Descrizione" ma:internalName="Category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32929ed-d618-4f0a-bfe6-c6586124b182" ContentTypeId="0x0101006C7ADFBD5F59AA4681BCEF6E9521106B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30d679e8e214ecea845aca1d5e7f10f xmlns="266a059f-5484-48cf-b1f8-0f4198ccbb9a">
      <Terms xmlns="http://schemas.microsoft.com/office/infopath/2007/PartnerControls"/>
    </n30d679e8e214ecea845aca1d5e7f10f>
    <ddbf710215ed4db6a2aea12a8a104a20 xmlns="266a059f-5484-48cf-b1f8-0f4198ccbb9a">
      <Terms xmlns="http://schemas.microsoft.com/office/infopath/2007/PartnerControls"/>
    </ddbf710215ed4db6a2aea12a8a104a20>
    <TaxCatchAll xmlns="266a059f-5484-48cf-b1f8-0f4198ccbb9a" xsi:nil="true"/>
    <TaxKeywordTaxHTField xmlns="266a059f-5484-48cf-b1f8-0f4198ccbb9a">
      <Terms xmlns="http://schemas.microsoft.com/office/infopath/2007/PartnerControls"/>
    </TaxKeywordTaxHTField>
    <DataPubblicazione xmlns="266a059f-5484-48cf-b1f8-0f4198ccbb9a" xsi:nil="true"/>
    <j39f4746ae814cf1b09ae20ed80bc934 xmlns="266a059f-5484-48cf-b1f8-0f4198ccbb9a">
      <Terms xmlns="http://schemas.microsoft.com/office/infopath/2007/PartnerControls"/>
    </j39f4746ae814cf1b09ae20ed80bc934>
    <Nota xmlns="266a059f-5484-48cf-b1f8-0f4198ccbb9a" xsi:nil="true"/>
    <CategoryDescription xmlns="http://schemas.microsoft.com/sharepoint.v3" xsi:nil="true"/>
    <m66a986f175448a8af3cafdf6825b013 xmlns="266a059f-5484-48cf-b1f8-0f4198ccbb9a">
      <Terms xmlns="http://schemas.microsoft.com/office/infopath/2007/PartnerControls"/>
    </m66a986f175448a8af3cafdf6825b013>
  </documentManagement>
</p:properties>
</file>

<file path=customXml/itemProps1.xml><?xml version="1.0" encoding="utf-8"?>
<ds:datastoreItem xmlns:ds="http://schemas.openxmlformats.org/officeDocument/2006/customXml" ds:itemID="{E77A08FB-2CEB-452B-9C45-43329CF58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D585E-EA70-4CD8-9DD5-6E49423CC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a059f-5484-48cf-b1f8-0f4198ccbb9a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DE247-223C-45F8-96BC-8DF6F4240FB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0F4D8C2-CD8C-4EE7-9533-FCA436DAC9E1}">
  <ds:schemaRefs>
    <ds:schemaRef ds:uri="http://schemas.microsoft.com/office/2006/metadata/properties"/>
    <ds:schemaRef ds:uri="http://schemas.microsoft.com/office/infopath/2007/PartnerControls"/>
    <ds:schemaRef ds:uri="266a059f-5484-48cf-b1f8-0f4198ccbb9a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2072</Words>
  <Application>Microsoft Office PowerPoint</Application>
  <PresentationFormat>Widescreen</PresentationFormat>
  <Paragraphs>180</Paragraphs>
  <Slides>27</Slides>
  <Notes>4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27</vt:i4>
      </vt:variant>
    </vt:vector>
  </HeadingPairs>
  <TitlesOfParts>
    <vt:vector size="46" baseType="lpstr">
      <vt:lpstr>Arial</vt:lpstr>
      <vt:lpstr>Wingdings</vt:lpstr>
      <vt:lpstr>Aptos</vt:lpstr>
      <vt:lpstr>Segoe UI Emoji</vt:lpstr>
      <vt:lpstr>Calibri</vt:lpstr>
      <vt:lpstr>Verdana</vt:lpstr>
      <vt:lpstr>Times New Roman</vt:lpstr>
      <vt:lpstr>Inapp</vt:lpstr>
      <vt:lpstr>Cambria</vt:lpstr>
      <vt:lpstr>Helvetica</vt:lpstr>
      <vt:lpstr>1_Titolo_Inapp</vt:lpstr>
      <vt:lpstr>2_Contenuti</vt:lpstr>
      <vt:lpstr>3_Tema 1</vt:lpstr>
      <vt:lpstr>3_Tema 2</vt:lpstr>
      <vt:lpstr>4_Titolo</vt:lpstr>
      <vt:lpstr>3_Tema 3</vt:lpstr>
      <vt:lpstr>3_Tema 4</vt:lpstr>
      <vt:lpstr>3_Tema 5</vt:lpstr>
      <vt:lpstr>5_slide_finale_inapp</vt:lpstr>
      <vt:lpstr>Inclusione e Diversità nella progettazione KA1 </vt:lpstr>
      <vt:lpstr>Presentazione standard di PowerPoint</vt:lpstr>
      <vt:lpstr>Presentazione standard di PowerPoint</vt:lpstr>
      <vt:lpstr>Presentazione standard di PowerPoint</vt:lpstr>
      <vt:lpstr>  </vt:lpstr>
      <vt:lpstr>   </vt:lpstr>
      <vt:lpstr>Obiettivo del Programma E+</vt:lpstr>
      <vt:lpstr>   </vt:lpstr>
      <vt:lpstr>Presentazione standard di PowerPoint</vt:lpstr>
      <vt:lpstr>Principi di base  - Inclusione e diversità:   1. le organizzazioni beneficiarie devono rispettare i principi di inclusione e          diversità in tutti gli aspetti delle proprie attività;  2. le organizzazioni beneficiarie devono garantire condizioni eque e paritarie a tutti i partecipanti;  3. le organizzazioni beneficiarie, ogniqualvolta sia possibile, dovrebbero impegnarsi attivamente per coinvolgere i partecipanti con minori opportunità nelle loro attività; 4. le organizzazioni beneficiarie dovrebbero utilizzare al massimo gli strumenti e i finanziamenti previsti a tal fine dal Programma.  </vt:lpstr>
      <vt:lpstr>   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lo staff dell’AN può fare per voi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saperne di più</vt:lpstr>
      <vt:lpstr>Letture consigliate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Greco Ernestina</dc:creator>
  <cp:lastModifiedBy>Fiacco Franca</cp:lastModifiedBy>
  <cp:revision>11</cp:revision>
  <dcterms:created xsi:type="dcterms:W3CDTF">2021-01-11T17:53:11Z</dcterms:created>
  <dcterms:modified xsi:type="dcterms:W3CDTF">2024-06-05T13:18:23Z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0x0101006C7ADFBD5F59AA4681BCEF6E9521106B005BB5ADB9306F4246A711BE22D6260667</vt:lpwstr>
  </property>
  <property fmtid="{D5CDD505-2E9C-101B-9397-08002B2CF9AE}" pid="3" name="Ufficio">
    <vt:lpwstr/>
  </property>
  <property fmtid="{D5CDD505-2E9C-101B-9397-08002B2CF9AE}" pid="4" name="TaxKeyword">
    <vt:lpwstr/>
  </property>
  <property fmtid="{D5CDD505-2E9C-101B-9397-08002B2CF9AE}" pid="5" name="TipoDocument">
    <vt:lpwstr/>
  </property>
  <property fmtid="{D5CDD505-2E9C-101B-9397-08002B2CF9AE}" pid="6" name="Dipartimento">
    <vt:lpwstr/>
  </property>
  <property fmtid="{D5CDD505-2E9C-101B-9397-08002B2CF9AE}" pid="7" name="Argomento Documento">
    <vt:lpwstr/>
  </property>
</Properties>
</file>