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8" r:id="rId5"/>
    <p:sldId id="257" r:id="rId6"/>
    <p:sldId id="280" r:id="rId7"/>
    <p:sldId id="283" r:id="rId8"/>
    <p:sldId id="264" r:id="rId9"/>
    <p:sldId id="281" r:id="rId10"/>
    <p:sldId id="270" r:id="rId11"/>
    <p:sldId id="265" r:id="rId12"/>
    <p:sldId id="282" r:id="rId13"/>
    <p:sldId id="268" r:id="rId14"/>
    <p:sldId id="278" r:id="rId15"/>
    <p:sldId id="276" r:id="rId16"/>
    <p:sldId id="277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55"/>
    <p:restoredTop sz="94686"/>
  </p:normalViewPr>
  <p:slideViewPr>
    <p:cSldViewPr snapToGrid="0" snapToObjects="1">
      <p:cViewPr varScale="1">
        <p:scale>
          <a:sx n="62" d="100"/>
          <a:sy n="62" d="100"/>
        </p:scale>
        <p:origin x="2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671274-8A17-4CA1-BD3E-CA895930D753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53FC7EC7-55DF-4978-8C66-38B23C59638A}">
      <dgm:prSet phldrT="[Tes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it-IT" b="1" dirty="0"/>
            <a:t>AZIONE CHIAVE 1 </a:t>
          </a:r>
          <a:r>
            <a:rPr lang="it-IT" dirty="0"/>
            <a:t>Mobilità per lo staff e gli alunni</a:t>
          </a:r>
        </a:p>
      </dgm:t>
    </dgm:pt>
    <dgm:pt modelId="{38F11BA0-2A9E-40BE-89D0-855DA882C0E0}" type="parTrans" cxnId="{54D52D46-B687-4B92-9AA7-BA912E903273}">
      <dgm:prSet/>
      <dgm:spPr/>
      <dgm:t>
        <a:bodyPr/>
        <a:lstStyle/>
        <a:p>
          <a:endParaRPr lang="it-IT"/>
        </a:p>
      </dgm:t>
    </dgm:pt>
    <dgm:pt modelId="{C3C9766E-C567-4FBD-B13D-29672C712AF7}" type="sibTrans" cxnId="{54D52D46-B687-4B92-9AA7-BA912E903273}">
      <dgm:prSet/>
      <dgm:spPr/>
      <dgm:t>
        <a:bodyPr/>
        <a:lstStyle/>
        <a:p>
          <a:endParaRPr lang="it-IT"/>
        </a:p>
      </dgm:t>
    </dgm:pt>
    <dgm:pt modelId="{3768F311-BF33-479F-ACD5-B5C58F3E2698}">
      <dgm:prSet phldrT="[Testo]"/>
      <dgm:spPr/>
      <dgm:t>
        <a:bodyPr/>
        <a:lstStyle/>
        <a:p>
          <a:r>
            <a:rPr lang="it-IT" b="1" dirty="0"/>
            <a:t>Accreditamento (KA120)</a:t>
          </a:r>
          <a:r>
            <a:rPr lang="it-IT" dirty="0"/>
            <a:t> e </a:t>
          </a:r>
          <a:r>
            <a:rPr lang="it-IT" b="1" dirty="0"/>
            <a:t>richiesta di finanziamento (KA121) </a:t>
          </a:r>
          <a:r>
            <a:rPr lang="it-IT" dirty="0"/>
            <a:t>delle scuole accreditate</a:t>
          </a:r>
        </a:p>
      </dgm:t>
    </dgm:pt>
    <dgm:pt modelId="{D97BC7E4-B26F-43FC-8F81-E8BFFD1AA389}" type="parTrans" cxnId="{988A7EA3-0A10-4301-99D9-5FB8649150A5}">
      <dgm:prSet/>
      <dgm:spPr/>
      <dgm:t>
        <a:bodyPr/>
        <a:lstStyle/>
        <a:p>
          <a:endParaRPr lang="it-IT"/>
        </a:p>
      </dgm:t>
    </dgm:pt>
    <dgm:pt modelId="{3815FBAD-9640-471F-8886-583435853806}" type="sibTrans" cxnId="{988A7EA3-0A10-4301-99D9-5FB8649150A5}">
      <dgm:prSet/>
      <dgm:spPr/>
      <dgm:t>
        <a:bodyPr/>
        <a:lstStyle/>
        <a:p>
          <a:endParaRPr lang="it-IT"/>
        </a:p>
      </dgm:t>
    </dgm:pt>
    <dgm:pt modelId="{23DF88AB-E52D-4C78-98EA-DB3963128995}">
      <dgm:prSet phldrT="[Testo]"/>
      <dgm:spPr/>
      <dgm:t>
        <a:bodyPr/>
        <a:lstStyle/>
        <a:p>
          <a:r>
            <a:rPr lang="it-IT" b="1" dirty="0"/>
            <a:t>Progetti di mobilità di breve periodo (KA122)</a:t>
          </a:r>
        </a:p>
      </dgm:t>
    </dgm:pt>
    <dgm:pt modelId="{DDAA7836-7CBC-4923-B9DB-57E5A9AB2155}" type="parTrans" cxnId="{A75352B9-2685-4A5F-BFBB-CE07EE5D2B6B}">
      <dgm:prSet/>
      <dgm:spPr/>
      <dgm:t>
        <a:bodyPr/>
        <a:lstStyle/>
        <a:p>
          <a:endParaRPr lang="it-IT"/>
        </a:p>
      </dgm:t>
    </dgm:pt>
    <dgm:pt modelId="{B1A4CD9F-20FF-4337-B097-72C13AD7B769}" type="sibTrans" cxnId="{A75352B9-2685-4A5F-BFBB-CE07EE5D2B6B}">
      <dgm:prSet/>
      <dgm:spPr/>
      <dgm:t>
        <a:bodyPr/>
        <a:lstStyle/>
        <a:p>
          <a:endParaRPr lang="it-IT"/>
        </a:p>
      </dgm:t>
    </dgm:pt>
    <dgm:pt modelId="{F05CAF27-D2FE-49C1-8213-4457ED80696C}">
      <dgm:prSet phldrT="[Testo]"/>
      <dgm:spPr/>
      <dgm:t>
        <a:bodyPr/>
        <a:lstStyle/>
        <a:p>
          <a:r>
            <a:rPr lang="it-IT" b="1" dirty="0"/>
            <a:t>AZIONE CHIAVE 2 </a:t>
          </a:r>
          <a:r>
            <a:rPr lang="it-IT" dirty="0"/>
            <a:t>Partenariati per la cooperazione</a:t>
          </a:r>
        </a:p>
      </dgm:t>
    </dgm:pt>
    <dgm:pt modelId="{5AADD08B-D713-4A61-B0B9-C77723094641}" type="parTrans" cxnId="{28FEFE11-0828-4782-AF37-5B8D5DA172C7}">
      <dgm:prSet/>
      <dgm:spPr/>
      <dgm:t>
        <a:bodyPr/>
        <a:lstStyle/>
        <a:p>
          <a:endParaRPr lang="it-IT"/>
        </a:p>
      </dgm:t>
    </dgm:pt>
    <dgm:pt modelId="{8FB71A76-33E9-421C-96C7-4F76B6011577}" type="sibTrans" cxnId="{28FEFE11-0828-4782-AF37-5B8D5DA172C7}">
      <dgm:prSet/>
      <dgm:spPr/>
      <dgm:t>
        <a:bodyPr/>
        <a:lstStyle/>
        <a:p>
          <a:endParaRPr lang="it-IT"/>
        </a:p>
      </dgm:t>
    </dgm:pt>
    <dgm:pt modelId="{5DC9B9BA-BDDC-4926-BD76-26E5BAF8ADA1}">
      <dgm:prSet phldrT="[Testo]"/>
      <dgm:spPr/>
      <dgm:t>
        <a:bodyPr/>
        <a:lstStyle/>
        <a:p>
          <a:r>
            <a:rPr lang="it-IT" b="1" dirty="0"/>
            <a:t>Partenariati di cooperazione (KA220)</a:t>
          </a:r>
        </a:p>
      </dgm:t>
    </dgm:pt>
    <dgm:pt modelId="{E03F7489-2AAC-43EF-8F45-A3EA54C0F7B5}" type="parTrans" cxnId="{6A802A4E-BCCA-48D5-9FAC-56EEA831CA03}">
      <dgm:prSet/>
      <dgm:spPr/>
      <dgm:t>
        <a:bodyPr/>
        <a:lstStyle/>
        <a:p>
          <a:endParaRPr lang="it-IT"/>
        </a:p>
      </dgm:t>
    </dgm:pt>
    <dgm:pt modelId="{C3F8FB61-FCE2-43DE-ABE5-9175168E5E23}" type="sibTrans" cxnId="{6A802A4E-BCCA-48D5-9FAC-56EEA831CA03}">
      <dgm:prSet/>
      <dgm:spPr/>
      <dgm:t>
        <a:bodyPr/>
        <a:lstStyle/>
        <a:p>
          <a:endParaRPr lang="it-IT"/>
        </a:p>
      </dgm:t>
    </dgm:pt>
    <dgm:pt modelId="{BB70C3E1-D07C-4E82-8D15-277C9AFA2B7B}">
      <dgm:prSet phldrT="[Testo]"/>
      <dgm:spPr/>
      <dgm:t>
        <a:bodyPr/>
        <a:lstStyle/>
        <a:p>
          <a:r>
            <a:rPr lang="it-IT" b="1" dirty="0">
              <a:highlight>
                <a:srgbClr val="FFFF00"/>
              </a:highlight>
            </a:rPr>
            <a:t>Partenariati su piccola scala (KA210)</a:t>
          </a:r>
        </a:p>
      </dgm:t>
    </dgm:pt>
    <dgm:pt modelId="{524B328A-2A82-423F-8549-D3A1FD1D459D}" type="parTrans" cxnId="{22FC0195-CA40-4D26-A835-136C07E3E6CF}">
      <dgm:prSet/>
      <dgm:spPr/>
      <dgm:t>
        <a:bodyPr/>
        <a:lstStyle/>
        <a:p>
          <a:endParaRPr lang="it-IT"/>
        </a:p>
      </dgm:t>
    </dgm:pt>
    <dgm:pt modelId="{BA89D928-3915-45C8-A68D-3F5C467FB851}" type="sibTrans" cxnId="{22FC0195-CA40-4D26-A835-136C07E3E6CF}">
      <dgm:prSet/>
      <dgm:spPr/>
      <dgm:t>
        <a:bodyPr/>
        <a:lstStyle/>
        <a:p>
          <a:endParaRPr lang="it-IT"/>
        </a:p>
      </dgm:t>
    </dgm:pt>
    <dgm:pt modelId="{3959D4E4-461A-42DE-B837-DFA2330E8D97}" type="pres">
      <dgm:prSet presAssocID="{21671274-8A17-4CA1-BD3E-CA895930D75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C2CF006-385B-4B0C-B8A5-327B5BD3B497}" type="pres">
      <dgm:prSet presAssocID="{53FC7EC7-55DF-4978-8C66-38B23C59638A}" presName="root" presStyleCnt="0"/>
      <dgm:spPr/>
    </dgm:pt>
    <dgm:pt modelId="{B54748B6-DFAE-4185-8ED8-59D2A2B8898C}" type="pres">
      <dgm:prSet presAssocID="{53FC7EC7-55DF-4978-8C66-38B23C59638A}" presName="rootComposite" presStyleCnt="0"/>
      <dgm:spPr/>
    </dgm:pt>
    <dgm:pt modelId="{02FA30DB-3EA0-4315-A0FC-9BECE3259D18}" type="pres">
      <dgm:prSet presAssocID="{53FC7EC7-55DF-4978-8C66-38B23C59638A}" presName="rootText" presStyleLbl="node1" presStyleIdx="0" presStyleCnt="2" custScaleX="134608"/>
      <dgm:spPr/>
    </dgm:pt>
    <dgm:pt modelId="{850F7F8F-7061-497A-BD94-3E5647382B4D}" type="pres">
      <dgm:prSet presAssocID="{53FC7EC7-55DF-4978-8C66-38B23C59638A}" presName="rootConnector" presStyleLbl="node1" presStyleIdx="0" presStyleCnt="2"/>
      <dgm:spPr/>
    </dgm:pt>
    <dgm:pt modelId="{FBF34803-B1FF-4DC1-800D-FF2DF8E01018}" type="pres">
      <dgm:prSet presAssocID="{53FC7EC7-55DF-4978-8C66-38B23C59638A}" presName="childShape" presStyleCnt="0"/>
      <dgm:spPr/>
    </dgm:pt>
    <dgm:pt modelId="{7523F502-4FD1-4CB3-8307-D8F22B7B3EAF}" type="pres">
      <dgm:prSet presAssocID="{D97BC7E4-B26F-43FC-8F81-E8BFFD1AA389}" presName="Name13" presStyleLbl="parChTrans1D2" presStyleIdx="0" presStyleCnt="4"/>
      <dgm:spPr/>
    </dgm:pt>
    <dgm:pt modelId="{294D452D-900A-4DA2-B240-9269A1B87246}" type="pres">
      <dgm:prSet presAssocID="{3768F311-BF33-479F-ACD5-B5C58F3E2698}" presName="childText" presStyleLbl="bgAcc1" presStyleIdx="0" presStyleCnt="4" custScaleX="127880">
        <dgm:presLayoutVars>
          <dgm:bulletEnabled val="1"/>
        </dgm:presLayoutVars>
      </dgm:prSet>
      <dgm:spPr/>
    </dgm:pt>
    <dgm:pt modelId="{6429DCA4-F0DA-4505-AFC7-9381E339B8AB}" type="pres">
      <dgm:prSet presAssocID="{DDAA7836-7CBC-4923-B9DB-57E5A9AB2155}" presName="Name13" presStyleLbl="parChTrans1D2" presStyleIdx="1" presStyleCnt="4"/>
      <dgm:spPr/>
    </dgm:pt>
    <dgm:pt modelId="{64674B0F-30EA-4290-865E-FF1DFA08580C}" type="pres">
      <dgm:prSet presAssocID="{23DF88AB-E52D-4C78-98EA-DB3963128995}" presName="childText" presStyleLbl="bgAcc1" presStyleIdx="1" presStyleCnt="4" custScaleX="117972">
        <dgm:presLayoutVars>
          <dgm:bulletEnabled val="1"/>
        </dgm:presLayoutVars>
      </dgm:prSet>
      <dgm:spPr/>
    </dgm:pt>
    <dgm:pt modelId="{A09B55A3-98DB-45FD-ABED-36E2AEFA5A3C}" type="pres">
      <dgm:prSet presAssocID="{F05CAF27-D2FE-49C1-8213-4457ED80696C}" presName="root" presStyleCnt="0"/>
      <dgm:spPr/>
    </dgm:pt>
    <dgm:pt modelId="{CBEFD046-B3B8-42A4-9065-30DB6B0475DD}" type="pres">
      <dgm:prSet presAssocID="{F05CAF27-D2FE-49C1-8213-4457ED80696C}" presName="rootComposite" presStyleCnt="0"/>
      <dgm:spPr/>
    </dgm:pt>
    <dgm:pt modelId="{E78E485D-EA24-48C6-A3CA-23BC5F9FCD57}" type="pres">
      <dgm:prSet presAssocID="{F05CAF27-D2FE-49C1-8213-4457ED80696C}" presName="rootText" presStyleLbl="node1" presStyleIdx="1" presStyleCnt="2" custScaleX="122741"/>
      <dgm:spPr/>
    </dgm:pt>
    <dgm:pt modelId="{52EB0D86-76A4-40AF-B3F5-279D4FE0564F}" type="pres">
      <dgm:prSet presAssocID="{F05CAF27-D2FE-49C1-8213-4457ED80696C}" presName="rootConnector" presStyleLbl="node1" presStyleIdx="1" presStyleCnt="2"/>
      <dgm:spPr/>
    </dgm:pt>
    <dgm:pt modelId="{3FA79C7E-95B7-43DF-9802-92F58B97066E}" type="pres">
      <dgm:prSet presAssocID="{F05CAF27-D2FE-49C1-8213-4457ED80696C}" presName="childShape" presStyleCnt="0"/>
      <dgm:spPr/>
    </dgm:pt>
    <dgm:pt modelId="{97AD7675-BA97-48FD-A79C-2F6754C72220}" type="pres">
      <dgm:prSet presAssocID="{E03F7489-2AAC-43EF-8F45-A3EA54C0F7B5}" presName="Name13" presStyleLbl="parChTrans1D2" presStyleIdx="2" presStyleCnt="4"/>
      <dgm:spPr/>
    </dgm:pt>
    <dgm:pt modelId="{B9847B2F-445E-4917-9C16-DBD93D198229}" type="pres">
      <dgm:prSet presAssocID="{5DC9B9BA-BDDC-4926-BD76-26E5BAF8ADA1}" presName="childText" presStyleLbl="bgAcc1" presStyleIdx="2" presStyleCnt="4" custScaleX="129997">
        <dgm:presLayoutVars>
          <dgm:bulletEnabled val="1"/>
        </dgm:presLayoutVars>
      </dgm:prSet>
      <dgm:spPr/>
    </dgm:pt>
    <dgm:pt modelId="{CD6DAFA2-6A11-47B5-981F-662CF30962EA}" type="pres">
      <dgm:prSet presAssocID="{524B328A-2A82-423F-8549-D3A1FD1D459D}" presName="Name13" presStyleLbl="parChTrans1D2" presStyleIdx="3" presStyleCnt="4"/>
      <dgm:spPr/>
    </dgm:pt>
    <dgm:pt modelId="{2AD04165-EBB5-458A-8423-3CE93E4B982D}" type="pres">
      <dgm:prSet presAssocID="{BB70C3E1-D07C-4E82-8D15-277C9AFA2B7B}" presName="childText" presStyleLbl="bgAcc1" presStyleIdx="3" presStyleCnt="4" custScaleX="130738">
        <dgm:presLayoutVars>
          <dgm:bulletEnabled val="1"/>
        </dgm:presLayoutVars>
      </dgm:prSet>
      <dgm:spPr/>
    </dgm:pt>
  </dgm:ptLst>
  <dgm:cxnLst>
    <dgm:cxn modelId="{E825F503-2180-4273-86C8-6ABE33845877}" type="presOf" srcId="{53FC7EC7-55DF-4978-8C66-38B23C59638A}" destId="{850F7F8F-7061-497A-BD94-3E5647382B4D}" srcOrd="1" destOrd="0" presId="urn:microsoft.com/office/officeart/2005/8/layout/hierarchy3"/>
    <dgm:cxn modelId="{C2446104-4F23-4BDD-8BC5-278BC52D8EC0}" type="presOf" srcId="{3768F311-BF33-479F-ACD5-B5C58F3E2698}" destId="{294D452D-900A-4DA2-B240-9269A1B87246}" srcOrd="0" destOrd="0" presId="urn:microsoft.com/office/officeart/2005/8/layout/hierarchy3"/>
    <dgm:cxn modelId="{35A9AA0C-6E8A-4D26-916C-9BDCF07F848C}" type="presOf" srcId="{E03F7489-2AAC-43EF-8F45-A3EA54C0F7B5}" destId="{97AD7675-BA97-48FD-A79C-2F6754C72220}" srcOrd="0" destOrd="0" presId="urn:microsoft.com/office/officeart/2005/8/layout/hierarchy3"/>
    <dgm:cxn modelId="{5BCD2010-39AA-4CEA-B101-B46CABB57730}" type="presOf" srcId="{53FC7EC7-55DF-4978-8C66-38B23C59638A}" destId="{02FA30DB-3EA0-4315-A0FC-9BECE3259D18}" srcOrd="0" destOrd="0" presId="urn:microsoft.com/office/officeart/2005/8/layout/hierarchy3"/>
    <dgm:cxn modelId="{28FEFE11-0828-4782-AF37-5B8D5DA172C7}" srcId="{21671274-8A17-4CA1-BD3E-CA895930D753}" destId="{F05CAF27-D2FE-49C1-8213-4457ED80696C}" srcOrd="1" destOrd="0" parTransId="{5AADD08B-D713-4A61-B0B9-C77723094641}" sibTransId="{8FB71A76-33E9-421C-96C7-4F76B6011577}"/>
    <dgm:cxn modelId="{60A9781B-E8DD-4DB9-8354-9BD2D3D6CD65}" type="presOf" srcId="{D97BC7E4-B26F-43FC-8F81-E8BFFD1AA389}" destId="{7523F502-4FD1-4CB3-8307-D8F22B7B3EAF}" srcOrd="0" destOrd="0" presId="urn:microsoft.com/office/officeart/2005/8/layout/hierarchy3"/>
    <dgm:cxn modelId="{54D52D46-B687-4B92-9AA7-BA912E903273}" srcId="{21671274-8A17-4CA1-BD3E-CA895930D753}" destId="{53FC7EC7-55DF-4978-8C66-38B23C59638A}" srcOrd="0" destOrd="0" parTransId="{38F11BA0-2A9E-40BE-89D0-855DA882C0E0}" sibTransId="{C3C9766E-C567-4FBD-B13D-29672C712AF7}"/>
    <dgm:cxn modelId="{0762E04D-9794-45B1-AB44-6ED1B44C2122}" type="presOf" srcId="{23DF88AB-E52D-4C78-98EA-DB3963128995}" destId="{64674B0F-30EA-4290-865E-FF1DFA08580C}" srcOrd="0" destOrd="0" presId="urn:microsoft.com/office/officeart/2005/8/layout/hierarchy3"/>
    <dgm:cxn modelId="{6A802A4E-BCCA-48D5-9FAC-56EEA831CA03}" srcId="{F05CAF27-D2FE-49C1-8213-4457ED80696C}" destId="{5DC9B9BA-BDDC-4926-BD76-26E5BAF8ADA1}" srcOrd="0" destOrd="0" parTransId="{E03F7489-2AAC-43EF-8F45-A3EA54C0F7B5}" sibTransId="{C3F8FB61-FCE2-43DE-ABE5-9175168E5E23}"/>
    <dgm:cxn modelId="{E2AF9E80-3812-4AF0-A505-AF45579A1896}" type="presOf" srcId="{BB70C3E1-D07C-4E82-8D15-277C9AFA2B7B}" destId="{2AD04165-EBB5-458A-8423-3CE93E4B982D}" srcOrd="0" destOrd="0" presId="urn:microsoft.com/office/officeart/2005/8/layout/hierarchy3"/>
    <dgm:cxn modelId="{4364A480-1AB5-4787-9C5B-EC9A3491C1F2}" type="presOf" srcId="{DDAA7836-7CBC-4923-B9DB-57E5A9AB2155}" destId="{6429DCA4-F0DA-4505-AFC7-9381E339B8AB}" srcOrd="0" destOrd="0" presId="urn:microsoft.com/office/officeart/2005/8/layout/hierarchy3"/>
    <dgm:cxn modelId="{22FC0195-CA40-4D26-A835-136C07E3E6CF}" srcId="{F05CAF27-D2FE-49C1-8213-4457ED80696C}" destId="{BB70C3E1-D07C-4E82-8D15-277C9AFA2B7B}" srcOrd="1" destOrd="0" parTransId="{524B328A-2A82-423F-8549-D3A1FD1D459D}" sibTransId="{BA89D928-3915-45C8-A68D-3F5C467FB851}"/>
    <dgm:cxn modelId="{988A7EA3-0A10-4301-99D9-5FB8649150A5}" srcId="{53FC7EC7-55DF-4978-8C66-38B23C59638A}" destId="{3768F311-BF33-479F-ACD5-B5C58F3E2698}" srcOrd="0" destOrd="0" parTransId="{D97BC7E4-B26F-43FC-8F81-E8BFFD1AA389}" sibTransId="{3815FBAD-9640-471F-8886-583435853806}"/>
    <dgm:cxn modelId="{243C67B1-6AF0-4427-B803-61C8DCF38CC0}" type="presOf" srcId="{F05CAF27-D2FE-49C1-8213-4457ED80696C}" destId="{52EB0D86-76A4-40AF-B3F5-279D4FE0564F}" srcOrd="1" destOrd="0" presId="urn:microsoft.com/office/officeart/2005/8/layout/hierarchy3"/>
    <dgm:cxn modelId="{A75352B9-2685-4A5F-BFBB-CE07EE5D2B6B}" srcId="{53FC7EC7-55DF-4978-8C66-38B23C59638A}" destId="{23DF88AB-E52D-4C78-98EA-DB3963128995}" srcOrd="1" destOrd="0" parTransId="{DDAA7836-7CBC-4923-B9DB-57E5A9AB2155}" sibTransId="{B1A4CD9F-20FF-4337-B097-72C13AD7B769}"/>
    <dgm:cxn modelId="{A5DF59E2-C1CC-4489-9196-FF34C5B8D3CE}" type="presOf" srcId="{21671274-8A17-4CA1-BD3E-CA895930D753}" destId="{3959D4E4-461A-42DE-B837-DFA2330E8D97}" srcOrd="0" destOrd="0" presId="urn:microsoft.com/office/officeart/2005/8/layout/hierarchy3"/>
    <dgm:cxn modelId="{C50CB3E8-8776-4417-B642-A814C63A9C92}" type="presOf" srcId="{F05CAF27-D2FE-49C1-8213-4457ED80696C}" destId="{E78E485D-EA24-48C6-A3CA-23BC5F9FCD57}" srcOrd="0" destOrd="0" presId="urn:microsoft.com/office/officeart/2005/8/layout/hierarchy3"/>
    <dgm:cxn modelId="{977FCEE8-800A-46D1-868D-62C5BB836E11}" type="presOf" srcId="{5DC9B9BA-BDDC-4926-BD76-26E5BAF8ADA1}" destId="{B9847B2F-445E-4917-9C16-DBD93D198229}" srcOrd="0" destOrd="0" presId="urn:microsoft.com/office/officeart/2005/8/layout/hierarchy3"/>
    <dgm:cxn modelId="{E75BC0F1-0F4D-4222-8C64-ACC5D761DC9A}" type="presOf" srcId="{524B328A-2A82-423F-8549-D3A1FD1D459D}" destId="{CD6DAFA2-6A11-47B5-981F-662CF30962EA}" srcOrd="0" destOrd="0" presId="urn:microsoft.com/office/officeart/2005/8/layout/hierarchy3"/>
    <dgm:cxn modelId="{91EDE8C6-63C7-41D7-A2FA-90315AED029B}" type="presParOf" srcId="{3959D4E4-461A-42DE-B837-DFA2330E8D97}" destId="{2C2CF006-385B-4B0C-B8A5-327B5BD3B497}" srcOrd="0" destOrd="0" presId="urn:microsoft.com/office/officeart/2005/8/layout/hierarchy3"/>
    <dgm:cxn modelId="{2DB19FD7-9502-4858-AEF0-DA7601275027}" type="presParOf" srcId="{2C2CF006-385B-4B0C-B8A5-327B5BD3B497}" destId="{B54748B6-DFAE-4185-8ED8-59D2A2B8898C}" srcOrd="0" destOrd="0" presId="urn:microsoft.com/office/officeart/2005/8/layout/hierarchy3"/>
    <dgm:cxn modelId="{D046AFAD-713E-4C95-8138-6FB1FF918A3F}" type="presParOf" srcId="{B54748B6-DFAE-4185-8ED8-59D2A2B8898C}" destId="{02FA30DB-3EA0-4315-A0FC-9BECE3259D18}" srcOrd="0" destOrd="0" presId="urn:microsoft.com/office/officeart/2005/8/layout/hierarchy3"/>
    <dgm:cxn modelId="{C03DF866-0821-402E-AACD-EF05373EBEDC}" type="presParOf" srcId="{B54748B6-DFAE-4185-8ED8-59D2A2B8898C}" destId="{850F7F8F-7061-497A-BD94-3E5647382B4D}" srcOrd="1" destOrd="0" presId="urn:microsoft.com/office/officeart/2005/8/layout/hierarchy3"/>
    <dgm:cxn modelId="{4D93F0B9-5114-414D-972D-B66AD77E318B}" type="presParOf" srcId="{2C2CF006-385B-4B0C-B8A5-327B5BD3B497}" destId="{FBF34803-B1FF-4DC1-800D-FF2DF8E01018}" srcOrd="1" destOrd="0" presId="urn:microsoft.com/office/officeart/2005/8/layout/hierarchy3"/>
    <dgm:cxn modelId="{63D614B0-8CFD-420D-82CA-5E1F38086769}" type="presParOf" srcId="{FBF34803-B1FF-4DC1-800D-FF2DF8E01018}" destId="{7523F502-4FD1-4CB3-8307-D8F22B7B3EAF}" srcOrd="0" destOrd="0" presId="urn:microsoft.com/office/officeart/2005/8/layout/hierarchy3"/>
    <dgm:cxn modelId="{3DCE07F7-05E3-486C-8830-328ECFDAB7F3}" type="presParOf" srcId="{FBF34803-B1FF-4DC1-800D-FF2DF8E01018}" destId="{294D452D-900A-4DA2-B240-9269A1B87246}" srcOrd="1" destOrd="0" presId="urn:microsoft.com/office/officeart/2005/8/layout/hierarchy3"/>
    <dgm:cxn modelId="{7B54CACC-6EDF-4EEB-9F47-F2C432B05039}" type="presParOf" srcId="{FBF34803-B1FF-4DC1-800D-FF2DF8E01018}" destId="{6429DCA4-F0DA-4505-AFC7-9381E339B8AB}" srcOrd="2" destOrd="0" presId="urn:microsoft.com/office/officeart/2005/8/layout/hierarchy3"/>
    <dgm:cxn modelId="{EADC4893-C2E2-4684-8D42-560D879308AC}" type="presParOf" srcId="{FBF34803-B1FF-4DC1-800D-FF2DF8E01018}" destId="{64674B0F-30EA-4290-865E-FF1DFA08580C}" srcOrd="3" destOrd="0" presId="urn:microsoft.com/office/officeart/2005/8/layout/hierarchy3"/>
    <dgm:cxn modelId="{F9FFB6C1-B625-4151-93A4-17FD4B26C3D5}" type="presParOf" srcId="{3959D4E4-461A-42DE-B837-DFA2330E8D97}" destId="{A09B55A3-98DB-45FD-ABED-36E2AEFA5A3C}" srcOrd="1" destOrd="0" presId="urn:microsoft.com/office/officeart/2005/8/layout/hierarchy3"/>
    <dgm:cxn modelId="{72A8702D-2804-486D-BCE0-4B78E8E8A2F9}" type="presParOf" srcId="{A09B55A3-98DB-45FD-ABED-36E2AEFA5A3C}" destId="{CBEFD046-B3B8-42A4-9065-30DB6B0475DD}" srcOrd="0" destOrd="0" presId="urn:microsoft.com/office/officeart/2005/8/layout/hierarchy3"/>
    <dgm:cxn modelId="{CB11548A-7CBC-4944-AE21-1DB5AE8FBF25}" type="presParOf" srcId="{CBEFD046-B3B8-42A4-9065-30DB6B0475DD}" destId="{E78E485D-EA24-48C6-A3CA-23BC5F9FCD57}" srcOrd="0" destOrd="0" presId="urn:microsoft.com/office/officeart/2005/8/layout/hierarchy3"/>
    <dgm:cxn modelId="{5266989D-0117-45B7-A7E8-125CF8CD7CB7}" type="presParOf" srcId="{CBEFD046-B3B8-42A4-9065-30DB6B0475DD}" destId="{52EB0D86-76A4-40AF-B3F5-279D4FE0564F}" srcOrd="1" destOrd="0" presId="urn:microsoft.com/office/officeart/2005/8/layout/hierarchy3"/>
    <dgm:cxn modelId="{80EC1CDB-519A-4991-8B29-835A974032FF}" type="presParOf" srcId="{A09B55A3-98DB-45FD-ABED-36E2AEFA5A3C}" destId="{3FA79C7E-95B7-43DF-9802-92F58B97066E}" srcOrd="1" destOrd="0" presId="urn:microsoft.com/office/officeart/2005/8/layout/hierarchy3"/>
    <dgm:cxn modelId="{8CDBD93E-3F85-49EE-A645-ADD5A9BE1B55}" type="presParOf" srcId="{3FA79C7E-95B7-43DF-9802-92F58B97066E}" destId="{97AD7675-BA97-48FD-A79C-2F6754C72220}" srcOrd="0" destOrd="0" presId="urn:microsoft.com/office/officeart/2005/8/layout/hierarchy3"/>
    <dgm:cxn modelId="{E4B84DF1-434A-4AD8-BACA-C9CC900AE9C2}" type="presParOf" srcId="{3FA79C7E-95B7-43DF-9802-92F58B97066E}" destId="{B9847B2F-445E-4917-9C16-DBD93D198229}" srcOrd="1" destOrd="0" presId="urn:microsoft.com/office/officeart/2005/8/layout/hierarchy3"/>
    <dgm:cxn modelId="{90CE64BB-E468-4479-8853-694F182A0994}" type="presParOf" srcId="{3FA79C7E-95B7-43DF-9802-92F58B97066E}" destId="{CD6DAFA2-6A11-47B5-981F-662CF30962EA}" srcOrd="2" destOrd="0" presId="urn:microsoft.com/office/officeart/2005/8/layout/hierarchy3"/>
    <dgm:cxn modelId="{6824D30D-D55D-43C2-AA48-101068CE2526}" type="presParOf" srcId="{3FA79C7E-95B7-43DF-9802-92F58B97066E}" destId="{2AD04165-EBB5-458A-8423-3CE93E4B982D}" srcOrd="3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023FC1-EBA2-4837-95C9-1D47C851BA19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737DF1C9-6343-4CB0-9B45-25FBFA27B556}">
      <dgm:prSet phldrT="[Testo]"/>
      <dgm:spPr/>
      <dgm:t>
        <a:bodyPr/>
        <a:lstStyle/>
        <a:p>
          <a:r>
            <a:rPr lang="it-IT" b="1" i="0" dirty="0"/>
            <a:t>Modulo di candidatura e struttura del progetto più semplice</a:t>
          </a:r>
          <a:endParaRPr lang="it-IT" dirty="0"/>
        </a:p>
      </dgm:t>
    </dgm:pt>
    <dgm:pt modelId="{0AB9B78E-8D5D-4910-9FD8-5FD689F6A98E}" type="parTrans" cxnId="{5CC2F47F-062B-4CEC-8590-3185844A8EB4}">
      <dgm:prSet/>
      <dgm:spPr/>
      <dgm:t>
        <a:bodyPr/>
        <a:lstStyle/>
        <a:p>
          <a:endParaRPr lang="it-IT"/>
        </a:p>
      </dgm:t>
    </dgm:pt>
    <dgm:pt modelId="{615B0161-7B30-4EAA-83A6-F825C5642E41}" type="sibTrans" cxnId="{5CC2F47F-062B-4CEC-8590-3185844A8EB4}">
      <dgm:prSet/>
      <dgm:spPr/>
      <dgm:t>
        <a:bodyPr/>
        <a:lstStyle/>
        <a:p>
          <a:endParaRPr lang="it-IT"/>
        </a:p>
      </dgm:t>
    </dgm:pt>
    <dgm:pt modelId="{D94FED59-8D73-41E1-859B-ABDDC578D6D7}">
      <dgm:prSet phldrT="[Testo]"/>
      <dgm:spPr/>
      <dgm:t>
        <a:bodyPr/>
        <a:lstStyle/>
        <a:p>
          <a:r>
            <a:rPr lang="it-IT" b="1" i="0" dirty="0"/>
            <a:t>Requisiti amministrativi semplici</a:t>
          </a:r>
          <a:endParaRPr lang="it-IT" dirty="0"/>
        </a:p>
      </dgm:t>
    </dgm:pt>
    <dgm:pt modelId="{F39331E5-6BB6-4F0E-B648-F0A4104C2DF8}" type="parTrans" cxnId="{9EAE6E97-EA70-4AEC-A633-F60C7DB45344}">
      <dgm:prSet/>
      <dgm:spPr/>
      <dgm:t>
        <a:bodyPr/>
        <a:lstStyle/>
        <a:p>
          <a:endParaRPr lang="it-IT"/>
        </a:p>
      </dgm:t>
    </dgm:pt>
    <dgm:pt modelId="{B26B5D36-F712-444D-B3E5-E4E28F8ED75F}" type="sibTrans" cxnId="{9EAE6E97-EA70-4AEC-A633-F60C7DB45344}">
      <dgm:prSet/>
      <dgm:spPr/>
      <dgm:t>
        <a:bodyPr/>
        <a:lstStyle/>
        <a:p>
          <a:endParaRPr lang="it-IT"/>
        </a:p>
      </dgm:t>
    </dgm:pt>
    <dgm:pt modelId="{1BA06262-5C69-41E1-8E1C-52EC1D5D29E5}">
      <dgm:prSet phldrT="[Testo]"/>
      <dgm:spPr/>
      <dgm:t>
        <a:bodyPr/>
        <a:lstStyle/>
        <a:p>
          <a:r>
            <a:rPr lang="it-IT" b="1" i="0" dirty="0"/>
            <a:t>Durata breve, importi limitati</a:t>
          </a:r>
          <a:endParaRPr lang="it-IT" dirty="0"/>
        </a:p>
      </dgm:t>
    </dgm:pt>
    <dgm:pt modelId="{75786601-7EFC-476D-B4D9-95781F72A24B}" type="parTrans" cxnId="{3CB15A4E-EE1A-4E40-8202-D6CD238D2B17}">
      <dgm:prSet/>
      <dgm:spPr/>
      <dgm:t>
        <a:bodyPr/>
        <a:lstStyle/>
        <a:p>
          <a:endParaRPr lang="it-IT"/>
        </a:p>
      </dgm:t>
    </dgm:pt>
    <dgm:pt modelId="{13C95175-24DF-44B7-BE04-BB0F5901FC38}" type="sibTrans" cxnId="{3CB15A4E-EE1A-4E40-8202-D6CD238D2B17}">
      <dgm:prSet/>
      <dgm:spPr/>
      <dgm:t>
        <a:bodyPr/>
        <a:lstStyle/>
        <a:p>
          <a:endParaRPr lang="it-IT"/>
        </a:p>
      </dgm:t>
    </dgm:pt>
    <dgm:pt modelId="{4D762D90-7FF3-41A0-93A5-E21AE4B19355}" type="pres">
      <dgm:prSet presAssocID="{4B023FC1-EBA2-4837-95C9-1D47C851BA19}" presName="CompostProcess" presStyleCnt="0">
        <dgm:presLayoutVars>
          <dgm:dir/>
          <dgm:resizeHandles val="exact"/>
        </dgm:presLayoutVars>
      </dgm:prSet>
      <dgm:spPr/>
    </dgm:pt>
    <dgm:pt modelId="{EE19D2EA-9953-4CC9-AF49-B5954723C6E7}" type="pres">
      <dgm:prSet presAssocID="{4B023FC1-EBA2-4837-95C9-1D47C851BA19}" presName="arrow" presStyleLbl="bgShp" presStyleIdx="0" presStyleCnt="1"/>
      <dgm:spPr/>
    </dgm:pt>
    <dgm:pt modelId="{C883BA79-D8D6-44ED-8CA0-E7149FFB80A6}" type="pres">
      <dgm:prSet presAssocID="{4B023FC1-EBA2-4837-95C9-1D47C851BA19}" presName="linearProcess" presStyleCnt="0"/>
      <dgm:spPr/>
    </dgm:pt>
    <dgm:pt modelId="{255414DC-FA8B-4CBD-8072-0AD1AD7F0113}" type="pres">
      <dgm:prSet presAssocID="{737DF1C9-6343-4CB0-9B45-25FBFA27B556}" presName="textNode" presStyleLbl="node1" presStyleIdx="0" presStyleCnt="3">
        <dgm:presLayoutVars>
          <dgm:bulletEnabled val="1"/>
        </dgm:presLayoutVars>
      </dgm:prSet>
      <dgm:spPr/>
    </dgm:pt>
    <dgm:pt modelId="{71C3B3EA-168E-415C-A9FF-791F63A166F7}" type="pres">
      <dgm:prSet presAssocID="{615B0161-7B30-4EAA-83A6-F825C5642E41}" presName="sibTrans" presStyleCnt="0"/>
      <dgm:spPr/>
    </dgm:pt>
    <dgm:pt modelId="{E6779D9A-38A8-4BE8-885A-6DEFD9191DAC}" type="pres">
      <dgm:prSet presAssocID="{D94FED59-8D73-41E1-859B-ABDDC578D6D7}" presName="textNode" presStyleLbl="node1" presStyleIdx="1" presStyleCnt="3">
        <dgm:presLayoutVars>
          <dgm:bulletEnabled val="1"/>
        </dgm:presLayoutVars>
      </dgm:prSet>
      <dgm:spPr/>
    </dgm:pt>
    <dgm:pt modelId="{9AD0E276-4A64-4876-A3D2-D9849B9A4351}" type="pres">
      <dgm:prSet presAssocID="{B26B5D36-F712-444D-B3E5-E4E28F8ED75F}" presName="sibTrans" presStyleCnt="0"/>
      <dgm:spPr/>
    </dgm:pt>
    <dgm:pt modelId="{AD118081-514F-4303-9036-EEFA456D8827}" type="pres">
      <dgm:prSet presAssocID="{1BA06262-5C69-41E1-8E1C-52EC1D5D29E5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3A381F25-14CA-4AC5-A2F2-CD912719CA87}" type="presOf" srcId="{737DF1C9-6343-4CB0-9B45-25FBFA27B556}" destId="{255414DC-FA8B-4CBD-8072-0AD1AD7F0113}" srcOrd="0" destOrd="0" presId="urn:microsoft.com/office/officeart/2005/8/layout/hProcess9"/>
    <dgm:cxn modelId="{4D95E738-2531-4C79-8047-B1A1B83CFB58}" type="presOf" srcId="{4B023FC1-EBA2-4837-95C9-1D47C851BA19}" destId="{4D762D90-7FF3-41A0-93A5-E21AE4B19355}" srcOrd="0" destOrd="0" presId="urn:microsoft.com/office/officeart/2005/8/layout/hProcess9"/>
    <dgm:cxn modelId="{3CB15A4E-EE1A-4E40-8202-D6CD238D2B17}" srcId="{4B023FC1-EBA2-4837-95C9-1D47C851BA19}" destId="{1BA06262-5C69-41E1-8E1C-52EC1D5D29E5}" srcOrd="2" destOrd="0" parTransId="{75786601-7EFC-476D-B4D9-95781F72A24B}" sibTransId="{13C95175-24DF-44B7-BE04-BB0F5901FC38}"/>
    <dgm:cxn modelId="{1D3A1B50-E4BB-45BD-A7EE-AE7DDAA8146B}" type="presOf" srcId="{D94FED59-8D73-41E1-859B-ABDDC578D6D7}" destId="{E6779D9A-38A8-4BE8-885A-6DEFD9191DAC}" srcOrd="0" destOrd="0" presId="urn:microsoft.com/office/officeart/2005/8/layout/hProcess9"/>
    <dgm:cxn modelId="{5CC2F47F-062B-4CEC-8590-3185844A8EB4}" srcId="{4B023FC1-EBA2-4837-95C9-1D47C851BA19}" destId="{737DF1C9-6343-4CB0-9B45-25FBFA27B556}" srcOrd="0" destOrd="0" parTransId="{0AB9B78E-8D5D-4910-9FD8-5FD689F6A98E}" sibTransId="{615B0161-7B30-4EAA-83A6-F825C5642E41}"/>
    <dgm:cxn modelId="{9EAE6E97-EA70-4AEC-A633-F60C7DB45344}" srcId="{4B023FC1-EBA2-4837-95C9-1D47C851BA19}" destId="{D94FED59-8D73-41E1-859B-ABDDC578D6D7}" srcOrd="1" destOrd="0" parTransId="{F39331E5-6BB6-4F0E-B648-F0A4104C2DF8}" sibTransId="{B26B5D36-F712-444D-B3E5-E4E28F8ED75F}"/>
    <dgm:cxn modelId="{449246AF-1909-4E38-9CFE-F54BF3411337}" type="presOf" srcId="{1BA06262-5C69-41E1-8E1C-52EC1D5D29E5}" destId="{AD118081-514F-4303-9036-EEFA456D8827}" srcOrd="0" destOrd="0" presId="urn:microsoft.com/office/officeart/2005/8/layout/hProcess9"/>
    <dgm:cxn modelId="{A1852FFC-D0AE-4F1F-88AE-DD977865F145}" type="presParOf" srcId="{4D762D90-7FF3-41A0-93A5-E21AE4B19355}" destId="{EE19D2EA-9953-4CC9-AF49-B5954723C6E7}" srcOrd="0" destOrd="0" presId="urn:microsoft.com/office/officeart/2005/8/layout/hProcess9"/>
    <dgm:cxn modelId="{2C21A6BB-E0DE-4C4D-A152-51C35B3FBC58}" type="presParOf" srcId="{4D762D90-7FF3-41A0-93A5-E21AE4B19355}" destId="{C883BA79-D8D6-44ED-8CA0-E7149FFB80A6}" srcOrd="1" destOrd="0" presId="urn:microsoft.com/office/officeart/2005/8/layout/hProcess9"/>
    <dgm:cxn modelId="{21397BAB-7E71-4544-BB45-D33144A2E97B}" type="presParOf" srcId="{C883BA79-D8D6-44ED-8CA0-E7149FFB80A6}" destId="{255414DC-FA8B-4CBD-8072-0AD1AD7F0113}" srcOrd="0" destOrd="0" presId="urn:microsoft.com/office/officeart/2005/8/layout/hProcess9"/>
    <dgm:cxn modelId="{3B9B6F03-074D-4644-902E-014287593EC5}" type="presParOf" srcId="{C883BA79-D8D6-44ED-8CA0-E7149FFB80A6}" destId="{71C3B3EA-168E-415C-A9FF-791F63A166F7}" srcOrd="1" destOrd="0" presId="urn:microsoft.com/office/officeart/2005/8/layout/hProcess9"/>
    <dgm:cxn modelId="{D49B7A88-2DA6-42A7-9CD0-3A83D8F3BCDF}" type="presParOf" srcId="{C883BA79-D8D6-44ED-8CA0-E7149FFB80A6}" destId="{E6779D9A-38A8-4BE8-885A-6DEFD9191DAC}" srcOrd="2" destOrd="0" presId="urn:microsoft.com/office/officeart/2005/8/layout/hProcess9"/>
    <dgm:cxn modelId="{49745119-C5F9-4189-96DE-E3F37F422570}" type="presParOf" srcId="{C883BA79-D8D6-44ED-8CA0-E7149FFB80A6}" destId="{9AD0E276-4A64-4876-A3D2-D9849B9A4351}" srcOrd="3" destOrd="0" presId="urn:microsoft.com/office/officeart/2005/8/layout/hProcess9"/>
    <dgm:cxn modelId="{2578FB8F-F9D4-4DAA-BAF0-D90CE2A9A5D8}" type="presParOf" srcId="{C883BA79-D8D6-44ED-8CA0-E7149FFB80A6}" destId="{AD118081-514F-4303-9036-EEFA456D882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A30DB-3EA0-4315-A0FC-9BECE3259D18}">
      <dsp:nvSpPr>
        <dsp:cNvPr id="0" name=""/>
        <dsp:cNvSpPr/>
      </dsp:nvSpPr>
      <dsp:spPr>
        <a:xfrm>
          <a:off x="1868088" y="110"/>
          <a:ext cx="3346830" cy="124317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1" kern="1200" dirty="0"/>
            <a:t>AZIONE CHIAVE 1 </a:t>
          </a:r>
          <a:r>
            <a:rPr lang="it-IT" sz="2600" kern="1200" dirty="0"/>
            <a:t>Mobilità per lo staff e gli alunni</a:t>
          </a:r>
        </a:p>
      </dsp:txBody>
      <dsp:txXfrm>
        <a:off x="1904499" y="36521"/>
        <a:ext cx="3274008" cy="1170354"/>
      </dsp:txXfrm>
    </dsp:sp>
    <dsp:sp modelId="{7523F502-4FD1-4CB3-8307-D8F22B7B3EAF}">
      <dsp:nvSpPr>
        <dsp:cNvPr id="0" name=""/>
        <dsp:cNvSpPr/>
      </dsp:nvSpPr>
      <dsp:spPr>
        <a:xfrm>
          <a:off x="2202771" y="1243286"/>
          <a:ext cx="334683" cy="932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2382"/>
              </a:lnTo>
              <a:lnTo>
                <a:pt x="334683" y="93238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4D452D-900A-4DA2-B240-9269A1B87246}">
      <dsp:nvSpPr>
        <dsp:cNvPr id="0" name=""/>
        <dsp:cNvSpPr/>
      </dsp:nvSpPr>
      <dsp:spPr>
        <a:xfrm>
          <a:off x="2537454" y="1554080"/>
          <a:ext cx="2543638" cy="1243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/>
            <a:t>Accreditamento (KA120)</a:t>
          </a:r>
          <a:r>
            <a:rPr lang="it-IT" sz="1900" kern="1200" dirty="0"/>
            <a:t> e </a:t>
          </a:r>
          <a:r>
            <a:rPr lang="it-IT" sz="1900" b="1" kern="1200" dirty="0"/>
            <a:t>richiesta di finanziamento (KA121) </a:t>
          </a:r>
          <a:r>
            <a:rPr lang="it-IT" sz="1900" kern="1200" dirty="0"/>
            <a:t>delle scuole accreditate</a:t>
          </a:r>
        </a:p>
      </dsp:txBody>
      <dsp:txXfrm>
        <a:off x="2573865" y="1590491"/>
        <a:ext cx="2470816" cy="1170354"/>
      </dsp:txXfrm>
    </dsp:sp>
    <dsp:sp modelId="{6429DCA4-F0DA-4505-AFC7-9381E339B8AB}">
      <dsp:nvSpPr>
        <dsp:cNvPr id="0" name=""/>
        <dsp:cNvSpPr/>
      </dsp:nvSpPr>
      <dsp:spPr>
        <a:xfrm>
          <a:off x="2202771" y="1243286"/>
          <a:ext cx="334683" cy="2486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6352"/>
              </a:lnTo>
              <a:lnTo>
                <a:pt x="334683" y="248635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674B0F-30EA-4290-865E-FF1DFA08580C}">
      <dsp:nvSpPr>
        <dsp:cNvPr id="0" name=""/>
        <dsp:cNvSpPr/>
      </dsp:nvSpPr>
      <dsp:spPr>
        <a:xfrm>
          <a:off x="2537454" y="3108051"/>
          <a:ext cx="2346560" cy="1243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/>
            <a:t>Progetti di mobilità di breve periodo (KA122)</a:t>
          </a:r>
        </a:p>
      </dsp:txBody>
      <dsp:txXfrm>
        <a:off x="2573865" y="3144462"/>
        <a:ext cx="2273738" cy="1170354"/>
      </dsp:txXfrm>
    </dsp:sp>
    <dsp:sp modelId="{E78E485D-EA24-48C6-A3CA-23BC5F9FCD57}">
      <dsp:nvSpPr>
        <dsp:cNvPr id="0" name=""/>
        <dsp:cNvSpPr/>
      </dsp:nvSpPr>
      <dsp:spPr>
        <a:xfrm>
          <a:off x="5836506" y="110"/>
          <a:ext cx="3051774" cy="1243176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1" kern="1200" dirty="0"/>
            <a:t>AZIONE CHIAVE 2 </a:t>
          </a:r>
          <a:r>
            <a:rPr lang="it-IT" sz="2600" kern="1200" dirty="0"/>
            <a:t>Partenariati per la cooperazione</a:t>
          </a:r>
        </a:p>
      </dsp:txBody>
      <dsp:txXfrm>
        <a:off x="5872917" y="36521"/>
        <a:ext cx="2978952" cy="1170354"/>
      </dsp:txXfrm>
    </dsp:sp>
    <dsp:sp modelId="{97AD7675-BA97-48FD-A79C-2F6754C72220}">
      <dsp:nvSpPr>
        <dsp:cNvPr id="0" name=""/>
        <dsp:cNvSpPr/>
      </dsp:nvSpPr>
      <dsp:spPr>
        <a:xfrm>
          <a:off x="6141683" y="1243286"/>
          <a:ext cx="305177" cy="932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2382"/>
              </a:lnTo>
              <a:lnTo>
                <a:pt x="305177" y="93238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847B2F-445E-4917-9C16-DBD93D198229}">
      <dsp:nvSpPr>
        <dsp:cNvPr id="0" name=""/>
        <dsp:cNvSpPr/>
      </dsp:nvSpPr>
      <dsp:spPr>
        <a:xfrm>
          <a:off x="6446861" y="1554080"/>
          <a:ext cx="2585747" cy="1243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/>
            <a:t>Partenariati di cooperazione (KA220)</a:t>
          </a:r>
        </a:p>
      </dsp:txBody>
      <dsp:txXfrm>
        <a:off x="6483272" y="1590491"/>
        <a:ext cx="2512925" cy="1170354"/>
      </dsp:txXfrm>
    </dsp:sp>
    <dsp:sp modelId="{CD6DAFA2-6A11-47B5-981F-662CF30962EA}">
      <dsp:nvSpPr>
        <dsp:cNvPr id="0" name=""/>
        <dsp:cNvSpPr/>
      </dsp:nvSpPr>
      <dsp:spPr>
        <a:xfrm>
          <a:off x="6141683" y="1243286"/>
          <a:ext cx="305177" cy="2486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6352"/>
              </a:lnTo>
              <a:lnTo>
                <a:pt x="305177" y="248635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D04165-EBB5-458A-8423-3CE93E4B982D}">
      <dsp:nvSpPr>
        <dsp:cNvPr id="0" name=""/>
        <dsp:cNvSpPr/>
      </dsp:nvSpPr>
      <dsp:spPr>
        <a:xfrm>
          <a:off x="6446861" y="3108051"/>
          <a:ext cx="2600486" cy="1243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>
              <a:highlight>
                <a:srgbClr val="FFFF00"/>
              </a:highlight>
            </a:rPr>
            <a:t>Partenariati su piccola scala (KA210)</a:t>
          </a:r>
        </a:p>
      </dsp:txBody>
      <dsp:txXfrm>
        <a:off x="6483272" y="3144462"/>
        <a:ext cx="2527664" cy="11703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9D2EA-9953-4CC9-AF49-B5954723C6E7}">
      <dsp:nvSpPr>
        <dsp:cNvPr id="0" name=""/>
        <dsp:cNvSpPr/>
      </dsp:nvSpPr>
      <dsp:spPr>
        <a:xfrm>
          <a:off x="559427" y="0"/>
          <a:ext cx="6340183" cy="3549849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414DC-FA8B-4CBD-8072-0AD1AD7F0113}">
      <dsp:nvSpPr>
        <dsp:cNvPr id="0" name=""/>
        <dsp:cNvSpPr/>
      </dsp:nvSpPr>
      <dsp:spPr>
        <a:xfrm>
          <a:off x="8012" y="1064954"/>
          <a:ext cx="2400878" cy="141993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i="0" kern="1200" dirty="0"/>
            <a:t>Modulo di candidatura e struttura del progetto più semplice</a:t>
          </a:r>
          <a:endParaRPr lang="it-IT" sz="1800" kern="1200" dirty="0"/>
        </a:p>
      </dsp:txBody>
      <dsp:txXfrm>
        <a:off x="77328" y="1134270"/>
        <a:ext cx="2262246" cy="1281307"/>
      </dsp:txXfrm>
    </dsp:sp>
    <dsp:sp modelId="{E6779D9A-38A8-4BE8-885A-6DEFD9191DAC}">
      <dsp:nvSpPr>
        <dsp:cNvPr id="0" name=""/>
        <dsp:cNvSpPr/>
      </dsp:nvSpPr>
      <dsp:spPr>
        <a:xfrm>
          <a:off x="2529080" y="1064954"/>
          <a:ext cx="2400878" cy="1419939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i="0" kern="1200" dirty="0"/>
            <a:t>Requisiti amministrativi semplici</a:t>
          </a:r>
          <a:endParaRPr lang="it-IT" sz="1800" kern="1200" dirty="0"/>
        </a:p>
      </dsp:txBody>
      <dsp:txXfrm>
        <a:off x="2598396" y="1134270"/>
        <a:ext cx="2262246" cy="1281307"/>
      </dsp:txXfrm>
    </dsp:sp>
    <dsp:sp modelId="{AD118081-514F-4303-9036-EEFA456D8827}">
      <dsp:nvSpPr>
        <dsp:cNvPr id="0" name=""/>
        <dsp:cNvSpPr/>
      </dsp:nvSpPr>
      <dsp:spPr>
        <a:xfrm>
          <a:off x="5050148" y="1064954"/>
          <a:ext cx="2400878" cy="1419939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i="0" kern="1200" dirty="0"/>
            <a:t>Durata breve, importi limitati</a:t>
          </a:r>
          <a:endParaRPr lang="it-IT" sz="1800" kern="1200" dirty="0"/>
        </a:p>
      </dsp:txBody>
      <dsp:txXfrm>
        <a:off x="5119464" y="1134270"/>
        <a:ext cx="2262246" cy="1281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67A166-DBF2-83CD-8C62-F4BDC45C5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0EBAE95-8934-81DF-6BDE-8AA37743F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95D962-B88B-4D7D-784C-66824CB62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513F-9B22-6945-A362-ECF452347F08}" type="datetimeFigureOut">
              <a:rPr lang="it-IT" smtClean="0"/>
              <a:t>08/07/2022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4B7620-E560-05AE-64F1-60F2DD867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9DC8D6-2105-9068-8731-327B21089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6C69-033C-0C46-86B9-D002281833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6092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00E18C-11BE-D2ED-32B8-E172A6419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BFBA89-15CB-B214-35B9-65DA95952C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EE045C-6C01-511D-A9BB-B721CC347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513F-9B22-6945-A362-ECF452347F08}" type="datetimeFigureOut">
              <a:rPr lang="it-IT" smtClean="0"/>
              <a:t>08/07/2022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69D945-DB88-6B3E-4F7F-296A17757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EAC538-B849-6E8C-4AEA-86222FEB3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6C69-033C-0C46-86B9-D002281833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3561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0994131-1EDE-7237-934C-0FB6D1628F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AE785D8-7D80-1D89-4C9B-875E0BEAE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F5375C-8F29-E3DD-CB79-FA3A5F57D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513F-9B22-6945-A362-ECF452347F08}" type="datetimeFigureOut">
              <a:rPr lang="it-IT" smtClean="0"/>
              <a:t>08/07/2022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41DEEA-2047-C7FD-7954-BDAA1FD2D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C20B67-7216-927C-B1F7-D94B0963F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6C69-033C-0C46-86B9-D002281833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802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435E49-3AE2-5633-9348-7EBA23382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5CEF25-D1DF-465E-29EA-8B4C8B6B5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0A2EB3-D150-AC42-949B-BE693C36D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513F-9B22-6945-A362-ECF452347F08}" type="datetimeFigureOut">
              <a:rPr lang="it-IT" smtClean="0"/>
              <a:t>08/07/2022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327AF6-8A2E-9A6B-83B8-F87BE4655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EB4FA7-A216-C29D-8A68-6F5A4F5C6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6C69-033C-0C46-86B9-D002281833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0380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71427B-24C5-7987-E594-492E61E30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B6D429F-1D12-E228-88AE-45BC487AF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25B39A1-DFCC-0054-6265-8E3C873E8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513F-9B22-6945-A362-ECF452347F08}" type="datetimeFigureOut">
              <a:rPr lang="it-IT" smtClean="0"/>
              <a:t>08/07/2022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9EA901-FA59-5AE1-CCF5-1AF25AE3B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24E4DE-E66A-984E-D564-84F4AB161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6C69-033C-0C46-86B9-D002281833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31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B56A30-5FC3-B229-4713-E51F3BF22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D5D96D-3B08-19D1-E59C-66A8B55EB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69C8A8D-EC34-7628-F50D-A0F2682AF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0E7EF5D-D5A3-8B85-124B-C71F29111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513F-9B22-6945-A362-ECF452347F08}" type="datetimeFigureOut">
              <a:rPr lang="it-IT" smtClean="0"/>
              <a:t>08/07/2022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BE8E6B7-BE39-4BAE-6967-A497D1110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1175F81-0C39-A19C-7237-CBB310055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6C69-033C-0C46-86B9-D002281833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653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07025D-764D-B7F8-852A-38B1BB4CA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1ED70AB-CC39-1CCD-BAD2-173E6C912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29FEB07-40BB-9331-D2AF-3F6E51F19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4ADB80E-06D0-989B-6F02-3EDAFDDAD0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6E2FE76-2E47-8E2E-1334-BB12E68990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C519269-18EE-AEDE-FE43-584955C73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513F-9B22-6945-A362-ECF452347F08}" type="datetimeFigureOut">
              <a:rPr lang="it-IT" smtClean="0"/>
              <a:t>08/07/2022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FC4D27F-567D-5B20-D867-4A49029BC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4F84D17-8102-D661-BA72-091EA500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6C69-033C-0C46-86B9-D002281833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649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135B4C-44E3-62F9-B2EF-BDB7DD9B7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1D6DBCC-0A90-98A9-8E49-D7335A258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513F-9B22-6945-A362-ECF452347F08}" type="datetimeFigureOut">
              <a:rPr lang="it-IT" smtClean="0"/>
              <a:t>08/07/2022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469BC11-1F19-11F9-DC52-F5D6A7227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072078-2B3F-F256-1E6E-C2DA25BC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6C69-033C-0C46-86B9-D002281833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8898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C838A95-69FA-E3ED-7105-047F999B5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513F-9B22-6945-A362-ECF452347F08}" type="datetimeFigureOut">
              <a:rPr lang="it-IT" smtClean="0"/>
              <a:t>08/07/2022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B07BBA5-89FB-4AAB-3B70-471109EB3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C5F9B52-4353-86D5-7D90-1E64AA2AB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6C69-033C-0C46-86B9-D002281833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6994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ECF9AA-F6B6-33E7-A59F-4F8C7371A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5467DF-1E38-618D-2DEC-D207AEFDB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322E52-48DE-9C37-481C-63B461521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5BF73B-ED8D-D29A-7208-FFEC130F1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513F-9B22-6945-A362-ECF452347F08}" type="datetimeFigureOut">
              <a:rPr lang="it-IT" smtClean="0"/>
              <a:t>08/07/2022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76424CF-9148-5A5B-9E32-97659DD61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BFB8DBB-1EFD-824C-D456-194694FF4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6C69-033C-0C46-86B9-D002281833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011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377335-238F-1701-651A-FD681474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83867ED-AF93-638C-95C5-D7A33F52D4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652065B-4506-8334-4571-E7F33E909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2563A23-AC92-CFBC-53F4-E6F4BFE66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513F-9B22-6945-A362-ECF452347F08}" type="datetimeFigureOut">
              <a:rPr lang="it-IT" smtClean="0"/>
              <a:t>08/07/2022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E538587-1F84-C976-A940-2F2E3143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2C6A0A-E84A-1231-164B-CB325C7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6C69-033C-0C46-86B9-D002281833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4527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BE6D706-F31D-7534-FDA9-2D5CFEC3B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8C3C3D6-3A0E-DF3E-3E43-9D56FAB58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2A0ACA9-2184-4FCC-47F6-DDD68DC4BA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4513F-9B22-6945-A362-ECF452347F08}" type="datetimeFigureOut">
              <a:rPr lang="it-IT" smtClean="0"/>
              <a:t>08/07/2022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C56850-2652-2C94-B21B-4A0D5CD5DA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4DDAF9-36A5-D307-014F-946EDA5BE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56C69-033C-0C46-86B9-D002281833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10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ooleducationgateway.eu/it/pub/teacher_academy/catalogue.cfm" TargetMode="External"/><Relationship Id="rId2" Type="http://schemas.openxmlformats.org/officeDocument/2006/relationships/hyperlink" Target="https://www.erasmusplus.it/scuola/risorse-e-strumenti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chool-education.ec.europa.eu/en" TargetMode="External"/><Relationship Id="rId4" Type="http://schemas.openxmlformats.org/officeDocument/2006/relationships/hyperlink" Target="https://www.erasmusplus.it/scuola/etwinnin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artenariatiscuola@indire.it" TargetMode="External"/><Relationship Id="rId2" Type="http://schemas.openxmlformats.org/officeDocument/2006/relationships/hyperlink" Target="http://www.erasmusplus.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egnaposto contenuto 12" descr="Immagine che contiene testo, elettronico, screenshot&#10;&#10;Descrizione generata automaticamente">
            <a:extLst>
              <a:ext uri="{FF2B5EF4-FFF2-40B4-BE49-F238E27FC236}">
                <a16:creationId xmlns:a16="http://schemas.microsoft.com/office/drawing/2014/main" id="{E001E88F-8488-2A1B-F350-6A35B99BE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6DDBF22-FACB-8D3E-A801-CE37DFAE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1064" y="1819021"/>
            <a:ext cx="7845552" cy="1902587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solidFill>
                  <a:srgbClr val="174489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PARTENARIATI SU PICCOLA SCALA ERASMUS+</a:t>
            </a:r>
            <a:br>
              <a:rPr lang="it-IT" sz="3200" b="1" dirty="0">
                <a:solidFill>
                  <a:srgbClr val="174489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</a:br>
            <a:endParaRPr lang="it-IT" sz="2200" dirty="0">
              <a:solidFill>
                <a:srgbClr val="174489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8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E0F92F77-FF2E-458C-805B-C358FC339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2610" y="308352"/>
            <a:ext cx="8133219" cy="88173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it-IT" sz="3600" b="1" dirty="0">
                <a:solidFill>
                  <a:srgbClr val="17448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Come vengono valutate le candidature </a:t>
            </a:r>
            <a:br>
              <a:rPr lang="it-IT" sz="2800" b="1" dirty="0">
                <a:solidFill>
                  <a:srgbClr val="174489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it-IT" sz="2800" dirty="0">
              <a:solidFill>
                <a:srgbClr val="17448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4" name="Connettore 1 11">
            <a:extLst>
              <a:ext uri="{FF2B5EF4-FFF2-40B4-BE49-F238E27FC236}">
                <a16:creationId xmlns:a16="http://schemas.microsoft.com/office/drawing/2014/main" id="{BC691253-4CAF-4D7A-8CC3-3B9A4FFF4377}"/>
              </a:ext>
            </a:extLst>
          </p:cNvPr>
          <p:cNvCxnSpPr/>
          <p:nvPr/>
        </p:nvCxnSpPr>
        <p:spPr>
          <a:xfrm>
            <a:off x="4169229" y="957940"/>
            <a:ext cx="69450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79352E1-6765-4F90-B4D2-C5020CF5D590}"/>
              </a:ext>
            </a:extLst>
          </p:cNvPr>
          <p:cNvSpPr txBox="1"/>
          <p:nvPr/>
        </p:nvSpPr>
        <p:spPr>
          <a:xfrm>
            <a:off x="3575162" y="1315092"/>
            <a:ext cx="81332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latin typeface="Roboto" panose="02000000000000000000" pitchFamily="2" charset="0"/>
                <a:ea typeface="Roboto" panose="02000000000000000000" pitchFamily="2" charset="0"/>
              </a:rPr>
              <a:t>Criteri di valutazione </a:t>
            </a:r>
            <a:r>
              <a:rPr lang="it-IT" sz="2200" dirty="0">
                <a:latin typeface="Roboto" panose="02000000000000000000" pitchFamily="2" charset="0"/>
                <a:ea typeface="Roboto" panose="02000000000000000000" pitchFamily="2" charset="0"/>
              </a:rPr>
              <a:t>qualitativa definiti a livello europeo e indicati nella Guida del Programma e nella Guida per gli esperti valutatori: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215CBEE0-82E0-428F-9252-7DC15FC14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3089"/>
            <a:ext cx="10515600" cy="1871510"/>
          </a:xfrm>
        </p:spPr>
        <p:txBody>
          <a:bodyPr>
            <a:noAutofit/>
          </a:bodyPr>
          <a:lstStyle/>
          <a:p>
            <a:r>
              <a:rPr lang="it-IT" sz="2200" b="1" dirty="0">
                <a:latin typeface="Roboto" panose="02000000000000000000" pitchFamily="2" charset="0"/>
                <a:ea typeface="Roboto" panose="02000000000000000000" pitchFamily="2" charset="0"/>
              </a:rPr>
              <a:t>Pertinenza</a:t>
            </a:r>
            <a:r>
              <a:rPr lang="it-IT" sz="2200" dirty="0">
                <a:latin typeface="Roboto" panose="02000000000000000000" pitchFamily="2" charset="0"/>
                <a:ea typeface="Roboto" panose="02000000000000000000" pitchFamily="2" charset="0"/>
              </a:rPr>
              <a:t> del progetto (massimo 30 punti)​</a:t>
            </a:r>
          </a:p>
          <a:p>
            <a:r>
              <a:rPr lang="it-IT" sz="2200" dirty="0">
                <a:latin typeface="Roboto" panose="02000000000000000000" pitchFamily="2" charset="0"/>
                <a:ea typeface="Roboto" panose="02000000000000000000" pitchFamily="2" charset="0"/>
              </a:rPr>
              <a:t>Qualità dell'elaborazione e dell'attuazione del progetto (massimo 30 punti)​</a:t>
            </a:r>
          </a:p>
          <a:p>
            <a:r>
              <a:rPr lang="it-IT" sz="2200" dirty="0">
                <a:latin typeface="Roboto" panose="02000000000000000000" pitchFamily="2" charset="0"/>
                <a:ea typeface="Roboto" panose="02000000000000000000" pitchFamily="2" charset="0"/>
              </a:rPr>
              <a:t>​</a:t>
            </a:r>
            <a:r>
              <a:rPr lang="it-IT" sz="2200" b="1" dirty="0">
                <a:latin typeface="Roboto" panose="02000000000000000000" pitchFamily="2" charset="0"/>
                <a:ea typeface="Roboto" panose="02000000000000000000" pitchFamily="2" charset="0"/>
              </a:rPr>
              <a:t>Qualità del partenariato </a:t>
            </a:r>
            <a:r>
              <a:rPr lang="it-IT" sz="2200" dirty="0">
                <a:latin typeface="Roboto" panose="02000000000000000000" pitchFamily="2" charset="0"/>
                <a:ea typeface="Roboto" panose="02000000000000000000" pitchFamily="2" charset="0"/>
              </a:rPr>
              <a:t>e degli accordi di cooperazione (massimo 20 punti)​</a:t>
            </a:r>
          </a:p>
          <a:p>
            <a:r>
              <a:rPr lang="it-IT" sz="2200" dirty="0">
                <a:latin typeface="Roboto" panose="02000000000000000000" pitchFamily="2" charset="0"/>
                <a:ea typeface="Roboto" panose="02000000000000000000" pitchFamily="2" charset="0"/>
              </a:rPr>
              <a:t>​</a:t>
            </a:r>
            <a:r>
              <a:rPr lang="it-IT" sz="2200" b="1" dirty="0">
                <a:latin typeface="Roboto" panose="02000000000000000000" pitchFamily="2" charset="0"/>
                <a:ea typeface="Roboto" panose="02000000000000000000" pitchFamily="2" charset="0"/>
              </a:rPr>
              <a:t>Impatto</a:t>
            </a:r>
            <a:r>
              <a:rPr lang="it-IT" sz="2200" dirty="0">
                <a:latin typeface="Roboto" panose="02000000000000000000" pitchFamily="2" charset="0"/>
                <a:ea typeface="Roboto" panose="02000000000000000000" pitchFamily="2" charset="0"/>
              </a:rPr>
              <a:t> (massimo 20 punti)​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DFD859B-AEED-4FAE-B043-017723823E93}"/>
              </a:ext>
            </a:extLst>
          </p:cNvPr>
          <p:cNvSpPr txBox="1"/>
          <p:nvPr/>
        </p:nvSpPr>
        <p:spPr>
          <a:xfrm>
            <a:off x="410416" y="4501782"/>
            <a:ext cx="10035527" cy="1785104"/>
          </a:xfrm>
          <a:custGeom>
            <a:avLst/>
            <a:gdLst>
              <a:gd name="connsiteX0" fmla="*/ 0 w 10035527"/>
              <a:gd name="connsiteY0" fmla="*/ 0 h 1785104"/>
              <a:gd name="connsiteX1" fmla="*/ 489970 w 10035527"/>
              <a:gd name="connsiteY1" fmla="*/ 0 h 1785104"/>
              <a:gd name="connsiteX2" fmla="*/ 779229 w 10035527"/>
              <a:gd name="connsiteY2" fmla="*/ 0 h 1785104"/>
              <a:gd name="connsiteX3" fmla="*/ 1570265 w 10035527"/>
              <a:gd name="connsiteY3" fmla="*/ 0 h 1785104"/>
              <a:gd name="connsiteX4" fmla="*/ 2060235 w 10035527"/>
              <a:gd name="connsiteY4" fmla="*/ 0 h 1785104"/>
              <a:gd name="connsiteX5" fmla="*/ 2550205 w 10035527"/>
              <a:gd name="connsiteY5" fmla="*/ 0 h 1785104"/>
              <a:gd name="connsiteX6" fmla="*/ 3341240 w 10035527"/>
              <a:gd name="connsiteY6" fmla="*/ 0 h 1785104"/>
              <a:gd name="connsiteX7" fmla="*/ 3730855 w 10035527"/>
              <a:gd name="connsiteY7" fmla="*/ 0 h 1785104"/>
              <a:gd name="connsiteX8" fmla="*/ 4521890 w 10035527"/>
              <a:gd name="connsiteY8" fmla="*/ 0 h 1785104"/>
              <a:gd name="connsiteX9" fmla="*/ 5312926 w 10035527"/>
              <a:gd name="connsiteY9" fmla="*/ 0 h 1785104"/>
              <a:gd name="connsiteX10" fmla="*/ 5903251 w 10035527"/>
              <a:gd name="connsiteY10" fmla="*/ 0 h 1785104"/>
              <a:gd name="connsiteX11" fmla="*/ 6694287 w 10035527"/>
              <a:gd name="connsiteY11" fmla="*/ 0 h 1785104"/>
              <a:gd name="connsiteX12" fmla="*/ 7184257 w 10035527"/>
              <a:gd name="connsiteY12" fmla="*/ 0 h 1785104"/>
              <a:gd name="connsiteX13" fmla="*/ 7674227 w 10035527"/>
              <a:gd name="connsiteY13" fmla="*/ 0 h 1785104"/>
              <a:gd name="connsiteX14" fmla="*/ 8364907 w 10035527"/>
              <a:gd name="connsiteY14" fmla="*/ 0 h 1785104"/>
              <a:gd name="connsiteX15" fmla="*/ 8854877 w 10035527"/>
              <a:gd name="connsiteY15" fmla="*/ 0 h 1785104"/>
              <a:gd name="connsiteX16" fmla="*/ 10035527 w 10035527"/>
              <a:gd name="connsiteY16" fmla="*/ 0 h 1785104"/>
              <a:gd name="connsiteX17" fmla="*/ 10035527 w 10035527"/>
              <a:gd name="connsiteY17" fmla="*/ 630737 h 1785104"/>
              <a:gd name="connsiteX18" fmla="*/ 10035527 w 10035527"/>
              <a:gd name="connsiteY18" fmla="*/ 1243622 h 1785104"/>
              <a:gd name="connsiteX19" fmla="*/ 10035527 w 10035527"/>
              <a:gd name="connsiteY19" fmla="*/ 1785104 h 1785104"/>
              <a:gd name="connsiteX20" fmla="*/ 9746268 w 10035527"/>
              <a:gd name="connsiteY20" fmla="*/ 1785104 h 1785104"/>
              <a:gd name="connsiteX21" fmla="*/ 8955232 w 10035527"/>
              <a:gd name="connsiteY21" fmla="*/ 1785104 h 1785104"/>
              <a:gd name="connsiteX22" fmla="*/ 8364907 w 10035527"/>
              <a:gd name="connsiteY22" fmla="*/ 1785104 h 1785104"/>
              <a:gd name="connsiteX23" fmla="*/ 7975292 w 10035527"/>
              <a:gd name="connsiteY23" fmla="*/ 1785104 h 1785104"/>
              <a:gd name="connsiteX24" fmla="*/ 7384967 w 10035527"/>
              <a:gd name="connsiteY24" fmla="*/ 1785104 h 1785104"/>
              <a:gd name="connsiteX25" fmla="*/ 7095708 w 10035527"/>
              <a:gd name="connsiteY25" fmla="*/ 1785104 h 1785104"/>
              <a:gd name="connsiteX26" fmla="*/ 6806449 w 10035527"/>
              <a:gd name="connsiteY26" fmla="*/ 1785104 h 1785104"/>
              <a:gd name="connsiteX27" fmla="*/ 6216123 w 10035527"/>
              <a:gd name="connsiteY27" fmla="*/ 1785104 h 1785104"/>
              <a:gd name="connsiteX28" fmla="*/ 5826509 w 10035527"/>
              <a:gd name="connsiteY28" fmla="*/ 1785104 h 1785104"/>
              <a:gd name="connsiteX29" fmla="*/ 5135829 w 10035527"/>
              <a:gd name="connsiteY29" fmla="*/ 1785104 h 1785104"/>
              <a:gd name="connsiteX30" fmla="*/ 4746214 w 10035527"/>
              <a:gd name="connsiteY30" fmla="*/ 1785104 h 1785104"/>
              <a:gd name="connsiteX31" fmla="*/ 4055534 w 10035527"/>
              <a:gd name="connsiteY31" fmla="*/ 1785104 h 1785104"/>
              <a:gd name="connsiteX32" fmla="*/ 3766274 w 10035527"/>
              <a:gd name="connsiteY32" fmla="*/ 1785104 h 1785104"/>
              <a:gd name="connsiteX33" fmla="*/ 3075594 w 10035527"/>
              <a:gd name="connsiteY33" fmla="*/ 1785104 h 1785104"/>
              <a:gd name="connsiteX34" fmla="*/ 2685979 w 10035527"/>
              <a:gd name="connsiteY34" fmla="*/ 1785104 h 1785104"/>
              <a:gd name="connsiteX35" fmla="*/ 2396720 w 10035527"/>
              <a:gd name="connsiteY35" fmla="*/ 1785104 h 1785104"/>
              <a:gd name="connsiteX36" fmla="*/ 2007105 w 10035527"/>
              <a:gd name="connsiteY36" fmla="*/ 1785104 h 1785104"/>
              <a:gd name="connsiteX37" fmla="*/ 1316425 w 10035527"/>
              <a:gd name="connsiteY37" fmla="*/ 1785104 h 1785104"/>
              <a:gd name="connsiteX38" fmla="*/ 926810 w 10035527"/>
              <a:gd name="connsiteY38" fmla="*/ 1785104 h 1785104"/>
              <a:gd name="connsiteX39" fmla="*/ 637551 w 10035527"/>
              <a:gd name="connsiteY39" fmla="*/ 1785104 h 1785104"/>
              <a:gd name="connsiteX40" fmla="*/ 0 w 10035527"/>
              <a:gd name="connsiteY40" fmla="*/ 1785104 h 1785104"/>
              <a:gd name="connsiteX41" fmla="*/ 0 w 10035527"/>
              <a:gd name="connsiteY41" fmla="*/ 1207920 h 1785104"/>
              <a:gd name="connsiteX42" fmla="*/ 0 w 10035527"/>
              <a:gd name="connsiteY42" fmla="*/ 666439 h 1785104"/>
              <a:gd name="connsiteX43" fmla="*/ 0 w 10035527"/>
              <a:gd name="connsiteY43" fmla="*/ 0 h 178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035527" h="1785104" extrusionOk="0">
                <a:moveTo>
                  <a:pt x="0" y="0"/>
                </a:moveTo>
                <a:cubicBezTo>
                  <a:pt x="178543" y="-36662"/>
                  <a:pt x="356069" y="45192"/>
                  <a:pt x="489970" y="0"/>
                </a:cubicBezTo>
                <a:cubicBezTo>
                  <a:pt x="623871" y="-45192"/>
                  <a:pt x="665793" y="18720"/>
                  <a:pt x="779229" y="0"/>
                </a:cubicBezTo>
                <a:cubicBezTo>
                  <a:pt x="892665" y="-18720"/>
                  <a:pt x="1229037" y="87041"/>
                  <a:pt x="1570265" y="0"/>
                </a:cubicBezTo>
                <a:cubicBezTo>
                  <a:pt x="1911493" y="-87041"/>
                  <a:pt x="1827387" y="47665"/>
                  <a:pt x="2060235" y="0"/>
                </a:cubicBezTo>
                <a:cubicBezTo>
                  <a:pt x="2293083" y="-47665"/>
                  <a:pt x="2382324" y="28059"/>
                  <a:pt x="2550205" y="0"/>
                </a:cubicBezTo>
                <a:cubicBezTo>
                  <a:pt x="2718086" y="-28059"/>
                  <a:pt x="3053074" y="92863"/>
                  <a:pt x="3341240" y="0"/>
                </a:cubicBezTo>
                <a:cubicBezTo>
                  <a:pt x="3629406" y="-92863"/>
                  <a:pt x="3603151" y="12647"/>
                  <a:pt x="3730855" y="0"/>
                </a:cubicBezTo>
                <a:cubicBezTo>
                  <a:pt x="3858560" y="-12647"/>
                  <a:pt x="4290697" y="67945"/>
                  <a:pt x="4521890" y="0"/>
                </a:cubicBezTo>
                <a:cubicBezTo>
                  <a:pt x="4753083" y="-67945"/>
                  <a:pt x="5043646" y="39586"/>
                  <a:pt x="5312926" y="0"/>
                </a:cubicBezTo>
                <a:cubicBezTo>
                  <a:pt x="5582206" y="-39586"/>
                  <a:pt x="5624220" y="4198"/>
                  <a:pt x="5903251" y="0"/>
                </a:cubicBezTo>
                <a:cubicBezTo>
                  <a:pt x="6182283" y="-4198"/>
                  <a:pt x="6478272" y="29281"/>
                  <a:pt x="6694287" y="0"/>
                </a:cubicBezTo>
                <a:cubicBezTo>
                  <a:pt x="6910302" y="-29281"/>
                  <a:pt x="7055635" y="58664"/>
                  <a:pt x="7184257" y="0"/>
                </a:cubicBezTo>
                <a:cubicBezTo>
                  <a:pt x="7312879" y="-58664"/>
                  <a:pt x="7434768" y="55610"/>
                  <a:pt x="7674227" y="0"/>
                </a:cubicBezTo>
                <a:cubicBezTo>
                  <a:pt x="7913686" y="-55610"/>
                  <a:pt x="8128409" y="38015"/>
                  <a:pt x="8364907" y="0"/>
                </a:cubicBezTo>
                <a:cubicBezTo>
                  <a:pt x="8601405" y="-38015"/>
                  <a:pt x="8722443" y="36611"/>
                  <a:pt x="8854877" y="0"/>
                </a:cubicBezTo>
                <a:cubicBezTo>
                  <a:pt x="8987311" y="-36611"/>
                  <a:pt x="9554593" y="101985"/>
                  <a:pt x="10035527" y="0"/>
                </a:cubicBezTo>
                <a:cubicBezTo>
                  <a:pt x="10060193" y="210272"/>
                  <a:pt x="9976699" y="422465"/>
                  <a:pt x="10035527" y="630737"/>
                </a:cubicBezTo>
                <a:cubicBezTo>
                  <a:pt x="10094355" y="839009"/>
                  <a:pt x="10010152" y="1087269"/>
                  <a:pt x="10035527" y="1243622"/>
                </a:cubicBezTo>
                <a:cubicBezTo>
                  <a:pt x="10060902" y="1399975"/>
                  <a:pt x="9996326" y="1595501"/>
                  <a:pt x="10035527" y="1785104"/>
                </a:cubicBezTo>
                <a:cubicBezTo>
                  <a:pt x="9927542" y="1804067"/>
                  <a:pt x="9810493" y="1763752"/>
                  <a:pt x="9746268" y="1785104"/>
                </a:cubicBezTo>
                <a:cubicBezTo>
                  <a:pt x="9682043" y="1806456"/>
                  <a:pt x="9189380" y="1692262"/>
                  <a:pt x="8955232" y="1785104"/>
                </a:cubicBezTo>
                <a:cubicBezTo>
                  <a:pt x="8721084" y="1877946"/>
                  <a:pt x="8622203" y="1756665"/>
                  <a:pt x="8364907" y="1785104"/>
                </a:cubicBezTo>
                <a:cubicBezTo>
                  <a:pt x="8107612" y="1813543"/>
                  <a:pt x="8114895" y="1756113"/>
                  <a:pt x="7975292" y="1785104"/>
                </a:cubicBezTo>
                <a:cubicBezTo>
                  <a:pt x="7835689" y="1814095"/>
                  <a:pt x="7629320" y="1752540"/>
                  <a:pt x="7384967" y="1785104"/>
                </a:cubicBezTo>
                <a:cubicBezTo>
                  <a:pt x="7140614" y="1817668"/>
                  <a:pt x="7170623" y="1779421"/>
                  <a:pt x="7095708" y="1785104"/>
                </a:cubicBezTo>
                <a:cubicBezTo>
                  <a:pt x="7020793" y="1790787"/>
                  <a:pt x="6894507" y="1751584"/>
                  <a:pt x="6806449" y="1785104"/>
                </a:cubicBezTo>
                <a:cubicBezTo>
                  <a:pt x="6718391" y="1818624"/>
                  <a:pt x="6456196" y="1746194"/>
                  <a:pt x="6216123" y="1785104"/>
                </a:cubicBezTo>
                <a:cubicBezTo>
                  <a:pt x="5976050" y="1824014"/>
                  <a:pt x="5998980" y="1742930"/>
                  <a:pt x="5826509" y="1785104"/>
                </a:cubicBezTo>
                <a:cubicBezTo>
                  <a:pt x="5654038" y="1827278"/>
                  <a:pt x="5362765" y="1709521"/>
                  <a:pt x="5135829" y="1785104"/>
                </a:cubicBezTo>
                <a:cubicBezTo>
                  <a:pt x="4908893" y="1860687"/>
                  <a:pt x="4907690" y="1758359"/>
                  <a:pt x="4746214" y="1785104"/>
                </a:cubicBezTo>
                <a:cubicBezTo>
                  <a:pt x="4584739" y="1811849"/>
                  <a:pt x="4337146" y="1763685"/>
                  <a:pt x="4055534" y="1785104"/>
                </a:cubicBezTo>
                <a:cubicBezTo>
                  <a:pt x="3773922" y="1806523"/>
                  <a:pt x="3830368" y="1766559"/>
                  <a:pt x="3766274" y="1785104"/>
                </a:cubicBezTo>
                <a:cubicBezTo>
                  <a:pt x="3702180" y="1803649"/>
                  <a:pt x="3298968" y="1767005"/>
                  <a:pt x="3075594" y="1785104"/>
                </a:cubicBezTo>
                <a:cubicBezTo>
                  <a:pt x="2852220" y="1803203"/>
                  <a:pt x="2802800" y="1750353"/>
                  <a:pt x="2685979" y="1785104"/>
                </a:cubicBezTo>
                <a:cubicBezTo>
                  <a:pt x="2569158" y="1819855"/>
                  <a:pt x="2516027" y="1780160"/>
                  <a:pt x="2396720" y="1785104"/>
                </a:cubicBezTo>
                <a:cubicBezTo>
                  <a:pt x="2277413" y="1790048"/>
                  <a:pt x="2162870" y="1738761"/>
                  <a:pt x="2007105" y="1785104"/>
                </a:cubicBezTo>
                <a:cubicBezTo>
                  <a:pt x="1851341" y="1831447"/>
                  <a:pt x="1631059" y="1704884"/>
                  <a:pt x="1316425" y="1785104"/>
                </a:cubicBezTo>
                <a:cubicBezTo>
                  <a:pt x="1001791" y="1865324"/>
                  <a:pt x="1093391" y="1760204"/>
                  <a:pt x="926810" y="1785104"/>
                </a:cubicBezTo>
                <a:cubicBezTo>
                  <a:pt x="760229" y="1810004"/>
                  <a:pt x="698344" y="1770162"/>
                  <a:pt x="637551" y="1785104"/>
                </a:cubicBezTo>
                <a:cubicBezTo>
                  <a:pt x="576758" y="1800046"/>
                  <a:pt x="267954" y="1714028"/>
                  <a:pt x="0" y="1785104"/>
                </a:cubicBezTo>
                <a:cubicBezTo>
                  <a:pt x="-48489" y="1543407"/>
                  <a:pt x="22421" y="1421850"/>
                  <a:pt x="0" y="1207920"/>
                </a:cubicBezTo>
                <a:cubicBezTo>
                  <a:pt x="-22421" y="993990"/>
                  <a:pt x="32125" y="889544"/>
                  <a:pt x="0" y="666439"/>
                </a:cubicBezTo>
                <a:cubicBezTo>
                  <a:pt x="-32125" y="443334"/>
                  <a:pt x="33238" y="203968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it-IT" sz="2200" b="1" dirty="0">
                <a:latin typeface="Roboto" panose="02000000000000000000" pitchFamily="2" charset="0"/>
                <a:ea typeface="Roboto" panose="02000000000000000000" pitchFamily="2" charset="0"/>
              </a:rPr>
              <a:t>Obiettivi</a:t>
            </a:r>
            <a:r>
              <a:rPr lang="it-IT" sz="22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it-IT" sz="2200" b="1" dirty="0">
                <a:latin typeface="Roboto" panose="02000000000000000000" pitchFamily="2" charset="0"/>
                <a:ea typeface="Roboto" panose="02000000000000000000" pitchFamily="2" charset="0"/>
              </a:rPr>
              <a:t>attività</a:t>
            </a:r>
            <a:r>
              <a:rPr lang="it-IT" sz="2200" dirty="0">
                <a:latin typeface="Roboto" panose="02000000000000000000" pitchFamily="2" charset="0"/>
                <a:ea typeface="Roboto" panose="02000000000000000000" pitchFamily="2" charset="0"/>
              </a:rPr>
              <a:t> e </a:t>
            </a:r>
            <a:r>
              <a:rPr lang="it-IT" sz="2200" b="1" dirty="0">
                <a:latin typeface="Roboto" panose="02000000000000000000" pitchFamily="2" charset="0"/>
                <a:ea typeface="Roboto" panose="02000000000000000000" pitchFamily="2" charset="0"/>
              </a:rPr>
              <a:t>risultati</a:t>
            </a:r>
            <a:r>
              <a:rPr lang="it-IT" sz="2200" dirty="0">
                <a:latin typeface="Roboto" panose="02000000000000000000" pitchFamily="2" charset="0"/>
                <a:ea typeface="Roboto" panose="02000000000000000000" pitchFamily="2" charset="0"/>
              </a:rPr>
              <a:t> attesi devono essere </a:t>
            </a:r>
            <a:r>
              <a:rPr lang="it-IT" sz="22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realistici</a:t>
            </a:r>
            <a:r>
              <a:rPr lang="it-IT" sz="2200" dirty="0">
                <a:latin typeface="Roboto" panose="02000000000000000000" pitchFamily="2" charset="0"/>
                <a:ea typeface="Roboto" panose="02000000000000000000" pitchFamily="2" charset="0"/>
              </a:rPr>
              <a:t> e chiaramente </a:t>
            </a:r>
            <a:r>
              <a:rPr lang="it-IT" sz="22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collegati</a:t>
            </a:r>
            <a:r>
              <a:rPr lang="it-IT" sz="2200" dirty="0">
                <a:latin typeface="Roboto" panose="02000000000000000000" pitchFamily="2" charset="0"/>
                <a:ea typeface="Roboto" panose="02000000000000000000" pitchFamily="2" charset="0"/>
              </a:rPr>
              <a:t> tra loro, e devono essere </a:t>
            </a:r>
            <a:r>
              <a:rPr lang="it-IT" sz="22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coerenti</a:t>
            </a:r>
            <a:r>
              <a:rPr lang="it-IT" sz="2200" dirty="0">
                <a:latin typeface="Roboto" panose="02000000000000000000" pitchFamily="2" charset="0"/>
                <a:ea typeface="Roboto" panose="02000000000000000000" pitchFamily="2" charset="0"/>
              </a:rPr>
              <a:t> con l’importo forfettario scelto.​</a:t>
            </a:r>
          </a:p>
          <a:p>
            <a:endParaRPr lang="it-IT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it-IT" sz="2200" dirty="0">
                <a:latin typeface="Roboto" panose="02000000000000000000" pitchFamily="2" charset="0"/>
                <a:ea typeface="Roboto" panose="02000000000000000000" pitchFamily="2" charset="0"/>
              </a:rPr>
              <a:t>Le candidature devono anche includere un </a:t>
            </a:r>
            <a:r>
              <a:rPr lang="it-IT" sz="2200" b="1" dirty="0">
                <a:latin typeface="Roboto" panose="02000000000000000000" pitchFamily="2" charset="0"/>
                <a:ea typeface="Roboto" panose="02000000000000000000" pitchFamily="2" charset="0"/>
              </a:rPr>
              <a:t>calendario</a:t>
            </a:r>
            <a:r>
              <a:rPr lang="it-IT" sz="2200" dirty="0">
                <a:latin typeface="Roboto" panose="02000000000000000000" pitchFamily="2" charset="0"/>
                <a:ea typeface="Roboto" panose="02000000000000000000" pitchFamily="2" charset="0"/>
              </a:rPr>
              <a:t> generale del progetto con la data prevista per il completamento delle tappe principali.​</a:t>
            </a:r>
          </a:p>
        </p:txBody>
      </p:sp>
    </p:spTree>
    <p:extLst>
      <p:ext uri="{BB962C8B-B14F-4D97-AF65-F5344CB8AC3E}">
        <p14:creationId xmlns:p14="http://schemas.microsoft.com/office/powerpoint/2010/main" val="1624300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C79B69-073E-0831-6C2B-7B0D77DEC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6621" y="1922261"/>
            <a:ext cx="9100579" cy="4351338"/>
          </a:xfrm>
        </p:spPr>
        <p:txBody>
          <a:bodyPr>
            <a:normAutofit fontScale="92500" lnSpcReduction="20000"/>
          </a:bodyPr>
          <a:lstStyle/>
          <a:p>
            <a:pPr fontAlgn="base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it-IT" sz="2800" dirty="0">
                <a:latin typeface="Roboto" panose="02000000000000000000" pitchFamily="2" charset="0"/>
                <a:ea typeface="Roboto" panose="02000000000000000000" pitchFamily="2" charset="0"/>
              </a:rPr>
              <a:t>non possono essere delegati a terzi </a:t>
            </a:r>
            <a:r>
              <a:rPr lang="it-IT" sz="2800" b="1" dirty="0">
                <a:latin typeface="Roboto" panose="02000000000000000000" pitchFamily="2" charset="0"/>
                <a:ea typeface="Roboto" panose="02000000000000000000" pitchFamily="2" charset="0"/>
              </a:rPr>
              <a:t>compiti e attività principali </a:t>
            </a:r>
            <a:r>
              <a:rPr lang="it-IT" sz="2800" dirty="0">
                <a:latin typeface="Roboto" panose="02000000000000000000" pitchFamily="2" charset="0"/>
                <a:ea typeface="Roboto" panose="02000000000000000000" pitchFamily="2" charset="0"/>
              </a:rPr>
              <a:t>(gestione finanziaria, contatti con l'Agenzia, i rapporti, decisioni che incidono sul contenuto, sulla qualità e sui risultati delle attività svolte)</a:t>
            </a:r>
          </a:p>
          <a:p>
            <a:pPr algn="l" rtl="0" fontAlgn="base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it-IT" dirty="0">
                <a:latin typeface="Roboto" panose="02000000000000000000" pitchFamily="2" charset="0"/>
                <a:ea typeface="Roboto" panose="02000000000000000000" pitchFamily="2" charset="0"/>
              </a:rPr>
              <a:t>Tutte le candidature devono presentare </a:t>
            </a:r>
            <a:r>
              <a:rPr lang="it-IT" b="1" dirty="0">
                <a:latin typeface="Roboto" panose="02000000000000000000" pitchFamily="2" charset="0"/>
                <a:ea typeface="Roboto" panose="02000000000000000000" pitchFamily="2" charset="0"/>
              </a:rPr>
              <a:t>contenuti originali </a:t>
            </a:r>
            <a:r>
              <a:rPr lang="it-IT" dirty="0">
                <a:latin typeface="Roboto" panose="02000000000000000000" pitchFamily="2" charset="0"/>
                <a:ea typeface="Roboto" panose="02000000000000000000" pitchFamily="2" charset="0"/>
              </a:rPr>
              <a:t>redatti dal candidato, </a:t>
            </a:r>
            <a:r>
              <a:rPr lang="it-IT" sz="2800" dirty="0">
                <a:latin typeface="Roboto" panose="02000000000000000000" pitchFamily="2" charset="0"/>
                <a:ea typeface="Roboto" panose="02000000000000000000" pitchFamily="2" charset="0"/>
              </a:rPr>
              <a:t>non possono essere pagate altre organizzazioni o persone esterne per redigere la candidatura</a:t>
            </a:r>
          </a:p>
          <a:p>
            <a:pPr algn="l" rtl="0" fontAlgn="base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it-IT" sz="2800" dirty="0">
                <a:latin typeface="Roboto" panose="02000000000000000000" pitchFamily="2" charset="0"/>
                <a:ea typeface="Roboto" panose="02000000000000000000" pitchFamily="2" charset="0"/>
              </a:rPr>
              <a:t>il </a:t>
            </a:r>
            <a:r>
              <a:rPr lang="it-IT" sz="2800" b="1" dirty="0">
                <a:latin typeface="Roboto" panose="02000000000000000000" pitchFamily="2" charset="0"/>
                <a:ea typeface="Roboto" panose="02000000000000000000" pitchFamily="2" charset="0"/>
              </a:rPr>
              <a:t>Rappresentante legale </a:t>
            </a:r>
            <a:r>
              <a:rPr lang="it-IT" sz="2800" dirty="0">
                <a:latin typeface="Roboto" panose="02000000000000000000" pitchFamily="2" charset="0"/>
                <a:ea typeface="Roboto" panose="02000000000000000000" pitchFamily="2" charset="0"/>
              </a:rPr>
              <a:t>rimarrà responsabile dei risultati e della qualità delle attività realizzate</a:t>
            </a:r>
          </a:p>
          <a:p>
            <a:pPr marL="0" indent="0" rtl="0" fontAlgn="base">
              <a:buNone/>
            </a:pPr>
            <a:endParaRPr lang="it-IT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 rtl="0" fontAlgn="base"/>
            <a:endParaRPr lang="it-IT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E0F92F77-FF2E-458C-805B-C358FC339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5352" y="573767"/>
            <a:ext cx="7557866" cy="88173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it-IT" sz="3600" b="1" dirty="0" err="1">
                <a:solidFill>
                  <a:srgbClr val="17448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Titolarietà</a:t>
            </a:r>
            <a:r>
              <a:rPr lang="it-IT" sz="3600" b="1" dirty="0">
                <a:solidFill>
                  <a:srgbClr val="17448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nella preparazione della candidatura e nella gestione del progetto</a:t>
            </a:r>
            <a:br>
              <a:rPr lang="it-IT" sz="2800" b="1" dirty="0">
                <a:solidFill>
                  <a:srgbClr val="174489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it-IT" sz="2800" dirty="0">
              <a:solidFill>
                <a:srgbClr val="17448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4" name="Connettore 1 11">
            <a:extLst>
              <a:ext uri="{FF2B5EF4-FFF2-40B4-BE49-F238E27FC236}">
                <a16:creationId xmlns:a16="http://schemas.microsoft.com/office/drawing/2014/main" id="{BC691253-4CAF-4D7A-8CC3-3B9A4FFF4377}"/>
              </a:ext>
            </a:extLst>
          </p:cNvPr>
          <p:cNvCxnSpPr/>
          <p:nvPr/>
        </p:nvCxnSpPr>
        <p:spPr>
          <a:xfrm>
            <a:off x="3891827" y="1749050"/>
            <a:ext cx="69450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Segnale attenzione png 7 » PNG Image">
            <a:extLst>
              <a:ext uri="{FF2B5EF4-FFF2-40B4-BE49-F238E27FC236}">
                <a16:creationId xmlns:a16="http://schemas.microsoft.com/office/drawing/2014/main" id="{525D5805-7B4E-425F-90DC-C4CA57A81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36" y="3351231"/>
            <a:ext cx="133350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373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C79B69-073E-0831-6C2B-7B0D77DEC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96" y="2152060"/>
            <a:ext cx="11541303" cy="4351338"/>
          </a:xfrm>
        </p:spPr>
        <p:txBody>
          <a:bodyPr>
            <a:noAutofit/>
          </a:bodyPr>
          <a:lstStyle/>
          <a:p>
            <a:pPr algn="l" rtl="0" fontAlgn="base">
              <a:buFont typeface="Wingdings" panose="05000000000000000000" pitchFamily="2" charset="2"/>
              <a:buChar char="§"/>
            </a:pPr>
            <a:r>
              <a:rPr lang="it-IT" sz="2200" b="1" dirty="0">
                <a:latin typeface="Roboto" panose="02000000000000000000" pitchFamily="2" charset="0"/>
                <a:ea typeface="Roboto" panose="02000000000000000000" pitchFamily="2" charset="0"/>
              </a:rPr>
              <a:t>Sito Agenzia Erasmus+ INDIRE: </a:t>
            </a:r>
            <a:r>
              <a:rPr lang="it-IT" sz="2200" b="1" dirty="0"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https://www.erasmusplus.it/scuola/risorse-e-strumenti/</a:t>
            </a:r>
            <a:r>
              <a:rPr lang="it-IT" sz="22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it-IT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it-IT" sz="2200" dirty="0">
                <a:latin typeface="Roboto" panose="02000000000000000000" pitchFamily="2" charset="0"/>
                <a:ea typeface="Roboto" panose="02000000000000000000" pitchFamily="2" charset="0"/>
              </a:rPr>
              <a:t>Portale europeo </a:t>
            </a:r>
            <a:r>
              <a:rPr lang="it-IT" sz="2200" b="1" dirty="0">
                <a:latin typeface="Roboto" panose="02000000000000000000" pitchFamily="2" charset="0"/>
                <a:ea typeface="Roboto" panose="02000000000000000000" pitchFamily="2" charset="0"/>
              </a:rPr>
              <a:t>School </a:t>
            </a:r>
            <a:r>
              <a:rPr lang="it-IT" sz="2200" b="1" dirty="0" err="1">
                <a:latin typeface="Roboto" panose="02000000000000000000" pitchFamily="2" charset="0"/>
                <a:ea typeface="Roboto" panose="02000000000000000000" pitchFamily="2" charset="0"/>
              </a:rPr>
              <a:t>Education</a:t>
            </a:r>
            <a:r>
              <a:rPr lang="it-IT" sz="2200" b="1" dirty="0">
                <a:latin typeface="Roboto" panose="02000000000000000000" pitchFamily="2" charset="0"/>
                <a:ea typeface="Roboto" panose="02000000000000000000" pitchFamily="2" charset="0"/>
              </a:rPr>
              <a:t> Gateway </a:t>
            </a:r>
            <a:r>
              <a:rPr lang="it-IT" sz="2200" dirty="0">
                <a:latin typeface="Roboto" panose="02000000000000000000" pitchFamily="2" charset="0"/>
                <a:ea typeface="Roboto" panose="02000000000000000000" pitchFamily="2" charset="0"/>
              </a:rPr>
              <a:t>per trovare opportunità di formazione: </a:t>
            </a:r>
            <a:r>
              <a:rPr lang="it-IT" sz="2200" b="1" dirty="0"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https://www.schooleducationgateway.eu/it/pub/teacher_academy/catalogue.cfm</a:t>
            </a:r>
            <a:r>
              <a:rPr lang="it-IT" sz="22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it-IT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 rtl="0" fontAlgn="base">
              <a:buFont typeface="Wingdings" panose="05000000000000000000" pitchFamily="2" charset="2"/>
              <a:buChar char="§"/>
            </a:pPr>
            <a:r>
              <a:rPr lang="it-IT" sz="2200" b="1" dirty="0">
                <a:latin typeface="Roboto" panose="02000000000000000000" pitchFamily="2" charset="0"/>
                <a:ea typeface="Roboto" panose="02000000000000000000" pitchFamily="2" charset="0"/>
              </a:rPr>
              <a:t>eTwinning </a:t>
            </a:r>
            <a:r>
              <a:rPr lang="it-IT" sz="2200" dirty="0">
                <a:latin typeface="Roboto" panose="02000000000000000000" pitchFamily="2" charset="0"/>
                <a:ea typeface="Roboto" panose="02000000000000000000" pitchFamily="2" charset="0"/>
              </a:rPr>
              <a:t>per collaborare con altre scuole e trovare partner</a:t>
            </a:r>
            <a:r>
              <a:rPr lang="it-IT" sz="2200" b="1" dirty="0"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it-IT" sz="2200" b="1" dirty="0"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https://www.erasmusplus.it/scuola/etwinning/</a:t>
            </a:r>
            <a:r>
              <a:rPr lang="it-IT" sz="22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algn="l" rtl="0" fontAlgn="base">
              <a:buFont typeface="Wingdings" panose="05000000000000000000" pitchFamily="2" charset="2"/>
              <a:buChar char="§"/>
            </a:pPr>
            <a:endParaRPr lang="it-IT" sz="22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371600" lvl="3" indent="0" fontAlgn="base">
              <a:buNone/>
            </a:pPr>
            <a:r>
              <a:rPr lang="it-IT" sz="2200" dirty="0">
                <a:latin typeface="Roboto" panose="02000000000000000000" pitchFamily="2" charset="0"/>
                <a:ea typeface="Roboto" panose="02000000000000000000" pitchFamily="2" charset="0"/>
              </a:rPr>
              <a:t>La</a:t>
            </a:r>
            <a:r>
              <a:rPr lang="it-IT" sz="22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it-IT" sz="2200" b="1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European</a:t>
            </a:r>
            <a:r>
              <a:rPr lang="it-IT" sz="22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School </a:t>
            </a:r>
            <a:r>
              <a:rPr lang="it-IT" sz="2200" b="1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Education</a:t>
            </a:r>
            <a:r>
              <a:rPr lang="it-IT" sz="22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Platform </a:t>
            </a:r>
            <a:r>
              <a:rPr lang="it-IT" sz="2200" dirty="0">
                <a:latin typeface="Roboto" panose="02000000000000000000" pitchFamily="2" charset="0"/>
                <a:ea typeface="Roboto" panose="02000000000000000000" pitchFamily="2" charset="0"/>
              </a:rPr>
              <a:t>che</a:t>
            </a:r>
            <a:r>
              <a:rPr lang="it-IT" sz="22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it-IT" sz="2200" dirty="0">
                <a:latin typeface="Roboto" panose="02000000000000000000" pitchFamily="2" charset="0"/>
                <a:ea typeface="Roboto" panose="02000000000000000000" pitchFamily="2" charset="0"/>
              </a:rPr>
              <a:t>riunisce – e gradualmente sostituisce –School </a:t>
            </a:r>
            <a:r>
              <a:rPr lang="it-IT" sz="2200" dirty="0" err="1">
                <a:latin typeface="Roboto" panose="02000000000000000000" pitchFamily="2" charset="0"/>
                <a:ea typeface="Roboto" panose="02000000000000000000" pitchFamily="2" charset="0"/>
              </a:rPr>
              <a:t>Education</a:t>
            </a:r>
            <a:r>
              <a:rPr lang="it-IT" sz="2200" dirty="0">
                <a:latin typeface="Roboto" panose="02000000000000000000" pitchFamily="2" charset="0"/>
                <a:ea typeface="Roboto" panose="02000000000000000000" pitchFamily="2" charset="0"/>
              </a:rPr>
              <a:t> Gateway ed eTwinning: </a:t>
            </a:r>
            <a:r>
              <a:rPr lang="it-IT" sz="2200" dirty="0">
                <a:latin typeface="Roboto" panose="02000000000000000000" pitchFamily="2" charset="0"/>
                <a:ea typeface="Roboto" panose="02000000000000000000" pitchFamily="2" charset="0"/>
                <a:hlinkClick r:id="rId5"/>
              </a:rPr>
              <a:t>https://school-education.ec.europa.eu/en</a:t>
            </a:r>
            <a:r>
              <a:rPr lang="it-IT" sz="2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marL="1371600" lvl="3" indent="0" fontAlgn="base">
              <a:buNone/>
            </a:pPr>
            <a:endParaRPr lang="it-IT" sz="2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E0F92F77-FF2E-458C-805B-C358FC339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28" y="185062"/>
            <a:ext cx="7141029" cy="88173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it-IT" sz="3600" b="1" dirty="0">
                <a:solidFill>
                  <a:srgbClr val="17448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Risorse utili:</a:t>
            </a:r>
            <a:br>
              <a:rPr lang="it-IT" sz="2800" b="1" dirty="0">
                <a:solidFill>
                  <a:srgbClr val="174489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it-IT" sz="2800" dirty="0">
              <a:solidFill>
                <a:srgbClr val="17448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4" name="Connettore 1 11">
            <a:extLst>
              <a:ext uri="{FF2B5EF4-FFF2-40B4-BE49-F238E27FC236}">
                <a16:creationId xmlns:a16="http://schemas.microsoft.com/office/drawing/2014/main" id="{BC691253-4CAF-4D7A-8CC3-3B9A4FFF4377}"/>
              </a:ext>
            </a:extLst>
          </p:cNvPr>
          <p:cNvCxnSpPr/>
          <p:nvPr/>
        </p:nvCxnSpPr>
        <p:spPr>
          <a:xfrm>
            <a:off x="4169229" y="957940"/>
            <a:ext cx="69450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0BB6B7E2-8E6D-4B14-9087-6BE19AFC7DA4}"/>
              </a:ext>
            </a:extLst>
          </p:cNvPr>
          <p:cNvSpPr/>
          <p:nvPr/>
        </p:nvSpPr>
        <p:spPr>
          <a:xfrm>
            <a:off x="893852" y="4582274"/>
            <a:ext cx="575352" cy="45206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4853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C79B69-073E-0831-6C2B-7B0D77DEC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96" y="2152060"/>
            <a:ext cx="7027523" cy="4351338"/>
          </a:xfrm>
        </p:spPr>
        <p:txBody>
          <a:bodyPr>
            <a:noAutofit/>
          </a:bodyPr>
          <a:lstStyle/>
          <a:p>
            <a:pPr marL="0" indent="0" algn="l" rtl="0" fontAlgn="base">
              <a:buNone/>
            </a:pPr>
            <a:r>
              <a:rPr lang="it-IT" b="1" dirty="0">
                <a:latin typeface="Roboto" panose="02000000000000000000" pitchFamily="2" charset="0"/>
                <a:ea typeface="Roboto" panose="02000000000000000000" pitchFamily="2" charset="0"/>
              </a:rPr>
              <a:t>Agenzia Erasmus+ Indire:</a:t>
            </a:r>
          </a:p>
          <a:p>
            <a:pPr marL="0" indent="0" algn="l" rtl="0" fontAlgn="base">
              <a:buNone/>
            </a:pPr>
            <a:r>
              <a:rPr lang="it-IT" b="1" dirty="0"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www.erasmusplus.it</a:t>
            </a:r>
            <a:r>
              <a:rPr lang="it-IT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fontAlgn="base"/>
            <a:r>
              <a:rPr lang="it-IT" sz="2200" dirty="0">
                <a:latin typeface="Roboto" panose="02000000000000000000" pitchFamily="2" charset="0"/>
                <a:ea typeface="Roboto" panose="02000000000000000000" pitchFamily="2" charset="0"/>
              </a:rPr>
              <a:t>Helpdesk telefonico: 055 2380389 - 055 2380436 (</a:t>
            </a:r>
            <a:r>
              <a:rPr lang="it-IT" sz="2200" i="1" dirty="0">
                <a:latin typeface="Roboto" panose="02000000000000000000" pitchFamily="2" charset="0"/>
                <a:ea typeface="Roboto" panose="02000000000000000000" pitchFamily="2" charset="0"/>
              </a:rPr>
              <a:t>martedì e venerdì 10.30-12.30, mercoledì 14.00-16.00</a:t>
            </a:r>
            <a:r>
              <a:rPr lang="it-IT" sz="2200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  <a:p>
            <a:pPr marL="0" indent="0" algn="l" rtl="0" fontAlgn="base">
              <a:buNone/>
            </a:pPr>
            <a:endParaRPr lang="it-IT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fontAlgn="base"/>
            <a:r>
              <a:rPr lang="it-IT" sz="2200" dirty="0">
                <a:latin typeface="Roboto" panose="02000000000000000000" pitchFamily="2" charset="0"/>
                <a:ea typeface="Roboto" panose="02000000000000000000" pitchFamily="2" charset="0"/>
              </a:rPr>
              <a:t>Email: </a:t>
            </a:r>
            <a:r>
              <a:rPr lang="it-IT" sz="2200" dirty="0"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partenariatiscuola@indire.it</a:t>
            </a:r>
            <a:r>
              <a:rPr lang="it-IT" sz="2200" dirty="0">
                <a:latin typeface="Roboto" panose="02000000000000000000" pitchFamily="2" charset="0"/>
                <a:ea typeface="Roboto" panose="02000000000000000000" pitchFamily="2" charset="0"/>
              </a:rPr>
              <a:t>   </a:t>
            </a:r>
          </a:p>
          <a:p>
            <a:pPr fontAlgn="base"/>
            <a:endParaRPr lang="it-IT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fontAlgn="base"/>
            <a:r>
              <a:rPr lang="it-IT" sz="2200" dirty="0">
                <a:latin typeface="Roboto" panose="02000000000000000000" pitchFamily="2" charset="0"/>
                <a:ea typeface="Roboto" panose="02000000000000000000" pitchFamily="2" charset="0"/>
              </a:rPr>
              <a:t>Social: </a:t>
            </a:r>
          </a:p>
          <a:p>
            <a:pPr marL="0" indent="0" algn="l" rtl="0" fontAlgn="base">
              <a:buNone/>
            </a:pPr>
            <a:endParaRPr lang="it-IT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l" rtl="0" fontAlgn="base">
              <a:buNone/>
            </a:pPr>
            <a:endParaRPr lang="it-IT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l" rtl="0" fontAlgn="base">
              <a:buNone/>
            </a:pPr>
            <a:endParaRPr lang="it-IT" sz="2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E0F92F77-FF2E-458C-805B-C358FC339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28" y="185062"/>
            <a:ext cx="7141029" cy="88173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it-IT" sz="3600" b="1" dirty="0">
                <a:solidFill>
                  <a:srgbClr val="17448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CONTATTI</a:t>
            </a:r>
            <a:br>
              <a:rPr lang="it-IT" sz="2800" b="1" dirty="0">
                <a:solidFill>
                  <a:srgbClr val="174489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it-IT" sz="2800" dirty="0">
              <a:solidFill>
                <a:srgbClr val="17448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4" name="Connettore 1 11">
            <a:extLst>
              <a:ext uri="{FF2B5EF4-FFF2-40B4-BE49-F238E27FC236}">
                <a16:creationId xmlns:a16="http://schemas.microsoft.com/office/drawing/2014/main" id="{BC691253-4CAF-4D7A-8CC3-3B9A4FFF4377}"/>
              </a:ext>
            </a:extLst>
          </p:cNvPr>
          <p:cNvCxnSpPr/>
          <p:nvPr/>
        </p:nvCxnSpPr>
        <p:spPr>
          <a:xfrm>
            <a:off x="4169229" y="957940"/>
            <a:ext cx="69450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2">
            <a:extLst>
              <a:ext uri="{FF2B5EF4-FFF2-40B4-BE49-F238E27FC236}">
                <a16:creationId xmlns:a16="http://schemas.microsoft.com/office/drawing/2014/main" id="{D2146425-48E8-46DA-ADEB-60CD12311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810" y="5019104"/>
            <a:ext cx="2825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3">
            <a:extLst>
              <a:ext uri="{FF2B5EF4-FFF2-40B4-BE49-F238E27FC236}">
                <a16:creationId xmlns:a16="http://schemas.microsoft.com/office/drawing/2014/main" id="{5778E96D-DBE5-48CC-9529-B841A5EF7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362" y="5473129"/>
            <a:ext cx="2714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stomShape 4">
            <a:extLst>
              <a:ext uri="{FF2B5EF4-FFF2-40B4-BE49-F238E27FC236}">
                <a16:creationId xmlns:a16="http://schemas.microsoft.com/office/drawing/2014/main" id="{40A3FE60-D3B7-4FE9-B7B0-E838AAC924FB}"/>
              </a:ext>
            </a:extLst>
          </p:cNvPr>
          <p:cNvSpPr/>
          <p:nvPr/>
        </p:nvSpPr>
        <p:spPr>
          <a:xfrm>
            <a:off x="1910442" y="4919092"/>
            <a:ext cx="1582772" cy="4634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pc="-1" dirty="0" err="1">
                <a:solidFill>
                  <a:srgbClr val="002060"/>
                </a:solidFill>
                <a:latin typeface="Calibri"/>
              </a:rPr>
              <a:t>ErasmusPlusIta</a:t>
            </a:r>
            <a:endParaRPr lang="it-IT" spc="-1" dirty="0"/>
          </a:p>
        </p:txBody>
      </p:sp>
      <p:sp>
        <p:nvSpPr>
          <p:cNvPr id="10" name="CustomShape 5">
            <a:extLst>
              <a:ext uri="{FF2B5EF4-FFF2-40B4-BE49-F238E27FC236}">
                <a16:creationId xmlns:a16="http://schemas.microsoft.com/office/drawing/2014/main" id="{CA50DC94-EFA9-4681-960B-A6917E3B525A}"/>
              </a:ext>
            </a:extLst>
          </p:cNvPr>
          <p:cNvSpPr/>
          <p:nvPr/>
        </p:nvSpPr>
        <p:spPr>
          <a:xfrm>
            <a:off x="1910441" y="5449317"/>
            <a:ext cx="1684337" cy="363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pc="-1" dirty="0" err="1">
                <a:solidFill>
                  <a:srgbClr val="002060"/>
                </a:solidFill>
                <a:latin typeface="Calibri"/>
              </a:rPr>
              <a:t>ErasmusPlusInd</a:t>
            </a:r>
            <a:endParaRPr lang="it-IT" spc="-1" dirty="0"/>
          </a:p>
        </p:txBody>
      </p:sp>
      <p:sp>
        <p:nvSpPr>
          <p:cNvPr id="11" name="CustomShape 7">
            <a:extLst>
              <a:ext uri="{FF2B5EF4-FFF2-40B4-BE49-F238E27FC236}">
                <a16:creationId xmlns:a16="http://schemas.microsoft.com/office/drawing/2014/main" id="{E628446D-96D1-4062-B0BE-D8218FAE3CEB}"/>
              </a:ext>
            </a:extLst>
          </p:cNvPr>
          <p:cNvSpPr/>
          <p:nvPr/>
        </p:nvSpPr>
        <p:spPr>
          <a:xfrm>
            <a:off x="1929491" y="6002666"/>
            <a:ext cx="1757362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pc="-1" dirty="0" err="1">
                <a:solidFill>
                  <a:srgbClr val="002060"/>
                </a:solidFill>
                <a:latin typeface="Calibri"/>
              </a:rPr>
              <a:t>erasmus_indire</a:t>
            </a:r>
            <a:endParaRPr lang="it-IT" spc="-1" dirty="0"/>
          </a:p>
        </p:txBody>
      </p:sp>
      <p:pic>
        <p:nvPicPr>
          <p:cNvPr id="12" name="Immagine 2">
            <a:extLst>
              <a:ext uri="{FF2B5EF4-FFF2-40B4-BE49-F238E27FC236}">
                <a16:creationId xmlns:a16="http://schemas.microsoft.com/office/drawing/2014/main" id="{FCCCD6A0-8997-47D5-965D-69EAAF872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340" y="5976357"/>
            <a:ext cx="41751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553AE9-47B4-5971-0415-2CB98EC54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28" y="185062"/>
            <a:ext cx="7141029" cy="88173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it-IT" sz="3200" b="1" dirty="0">
                <a:solidFill>
                  <a:srgbClr val="17448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Erasmus+: le opportunità per la scuola</a:t>
            </a:r>
            <a:endParaRPr lang="it-IT" sz="3200" dirty="0">
              <a:solidFill>
                <a:srgbClr val="174489"/>
              </a:solidFill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B94C88E0-B3A3-E8CA-D1DA-7689AEAAA801}"/>
              </a:ext>
            </a:extLst>
          </p:cNvPr>
          <p:cNvCxnSpPr/>
          <p:nvPr/>
        </p:nvCxnSpPr>
        <p:spPr>
          <a:xfrm>
            <a:off x="4169229" y="957940"/>
            <a:ext cx="69450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olo 1">
            <a:extLst>
              <a:ext uri="{FF2B5EF4-FFF2-40B4-BE49-F238E27FC236}">
                <a16:creationId xmlns:a16="http://schemas.microsoft.com/office/drawing/2014/main" id="{B1C51FBB-F57F-9D9B-D33C-E6C02BF302EE}"/>
              </a:ext>
            </a:extLst>
          </p:cNvPr>
          <p:cNvSpPr txBox="1">
            <a:spLocks/>
          </p:cNvSpPr>
          <p:nvPr/>
        </p:nvSpPr>
        <p:spPr>
          <a:xfrm>
            <a:off x="3890359" y="1038487"/>
            <a:ext cx="7728856" cy="881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it-IT" sz="2000" dirty="0">
              <a:solidFill>
                <a:srgbClr val="17448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3" name="Segnaposto contenuto 2">
            <a:extLst>
              <a:ext uri="{FF2B5EF4-FFF2-40B4-BE49-F238E27FC236}">
                <a16:creationId xmlns:a16="http://schemas.microsoft.com/office/drawing/2014/main" id="{72025D49-829F-4E6C-B396-DF5BE6BCE7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404561"/>
              </p:ext>
            </p:extLst>
          </p:nvPr>
        </p:nvGraphicFramePr>
        <p:xfrm>
          <a:off x="-168667" y="1969464"/>
          <a:ext cx="1091543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4D5FE3A5-361C-4F14-A4A9-F4ED29426A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2118" y="1954552"/>
            <a:ext cx="2584488" cy="136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79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553AE9-47B4-5971-0415-2CB98EC54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28" y="185062"/>
            <a:ext cx="7141029" cy="88173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it-IT" sz="3200" b="1" dirty="0">
                <a:solidFill>
                  <a:srgbClr val="17448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Perché un Partenariato su piccola scala?</a:t>
            </a:r>
            <a:endParaRPr lang="it-IT" sz="3200" dirty="0">
              <a:solidFill>
                <a:srgbClr val="174489"/>
              </a:solidFill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B94C88E0-B3A3-E8CA-D1DA-7689AEAAA801}"/>
              </a:ext>
            </a:extLst>
          </p:cNvPr>
          <p:cNvCxnSpPr/>
          <p:nvPr/>
        </p:nvCxnSpPr>
        <p:spPr>
          <a:xfrm>
            <a:off x="4169229" y="1155348"/>
            <a:ext cx="69450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olo 1">
            <a:extLst>
              <a:ext uri="{FF2B5EF4-FFF2-40B4-BE49-F238E27FC236}">
                <a16:creationId xmlns:a16="http://schemas.microsoft.com/office/drawing/2014/main" id="{B1C51FBB-F57F-9D9B-D33C-E6C02BF302EE}"/>
              </a:ext>
            </a:extLst>
          </p:cNvPr>
          <p:cNvSpPr txBox="1">
            <a:spLocks/>
          </p:cNvSpPr>
          <p:nvPr/>
        </p:nvSpPr>
        <p:spPr>
          <a:xfrm>
            <a:off x="3777344" y="805544"/>
            <a:ext cx="7728856" cy="881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it-IT" sz="2000" dirty="0">
              <a:solidFill>
                <a:srgbClr val="17448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B2F9602-A57F-66C5-F04F-AF258DD10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4178" y="1155348"/>
            <a:ext cx="9447822" cy="3033071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it-IT" sz="6500" dirty="0">
                <a:latin typeface="Roboto" panose="02000000000000000000" pitchFamily="2" charset="0"/>
                <a:ea typeface="Roboto" panose="02000000000000000000" pitchFamily="2" charset="0"/>
              </a:rPr>
              <a:t>Per favorire la partecipazione di </a:t>
            </a:r>
            <a:r>
              <a:rPr lang="it-IT" sz="6500" b="1" dirty="0" err="1">
                <a:latin typeface="Roboto" panose="02000000000000000000" pitchFamily="2" charset="0"/>
                <a:ea typeface="Roboto" panose="02000000000000000000" pitchFamily="2" charset="0"/>
              </a:rPr>
              <a:t>newcomers</a:t>
            </a:r>
            <a:r>
              <a:rPr lang="it-IT" sz="6500" dirty="0">
                <a:latin typeface="Roboto" panose="02000000000000000000" pitchFamily="2" charset="0"/>
                <a:ea typeface="Roboto" panose="02000000000000000000" pitchFamily="2" charset="0"/>
              </a:rPr>
              <a:t> e organizzazioni con limitata capacità operativa​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it-IT" sz="6500" dirty="0">
                <a:latin typeface="Roboto" panose="02000000000000000000" pitchFamily="2" charset="0"/>
                <a:ea typeface="Roboto" panose="02000000000000000000" pitchFamily="2" charset="0"/>
              </a:rPr>
              <a:t>Per supportare </a:t>
            </a:r>
            <a:r>
              <a:rPr lang="it-IT" sz="6500" b="1" dirty="0">
                <a:latin typeface="Roboto" panose="02000000000000000000" pitchFamily="2" charset="0"/>
                <a:ea typeface="Roboto" panose="02000000000000000000" pitchFamily="2" charset="0"/>
              </a:rPr>
              <a:t>l'inclusione</a:t>
            </a:r>
            <a:r>
              <a:rPr lang="it-IT" sz="6500" dirty="0">
                <a:latin typeface="Roboto" panose="02000000000000000000" pitchFamily="2" charset="0"/>
                <a:ea typeface="Roboto" panose="02000000000000000000" pitchFamily="2" charset="0"/>
              </a:rPr>
              <a:t> di gruppi target con minori opportunità​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it-IT" sz="6500" dirty="0">
                <a:latin typeface="Roboto" panose="02000000000000000000" pitchFamily="2" charset="0"/>
                <a:ea typeface="Roboto" panose="02000000000000000000" pitchFamily="2" charset="0"/>
              </a:rPr>
              <a:t>Per sostenere la </a:t>
            </a:r>
            <a:r>
              <a:rPr lang="it-IT" sz="6500" b="1" dirty="0">
                <a:latin typeface="Roboto" panose="02000000000000000000" pitchFamily="2" charset="0"/>
                <a:ea typeface="Roboto" panose="02000000000000000000" pitchFamily="2" charset="0"/>
              </a:rPr>
              <a:t>cittadinanza europea </a:t>
            </a:r>
            <a:r>
              <a:rPr lang="it-IT" sz="6500" dirty="0">
                <a:latin typeface="Roboto" panose="02000000000000000000" pitchFamily="2" charset="0"/>
                <a:ea typeface="Roboto" panose="02000000000000000000" pitchFamily="2" charset="0"/>
              </a:rPr>
              <a:t>attiva e la </a:t>
            </a:r>
            <a:r>
              <a:rPr lang="it-IT" sz="6500" b="1" dirty="0">
                <a:latin typeface="Roboto" panose="02000000000000000000" pitchFamily="2" charset="0"/>
                <a:ea typeface="Roboto" panose="02000000000000000000" pitchFamily="2" charset="0"/>
              </a:rPr>
              <a:t>dimensione europea</a:t>
            </a:r>
            <a:r>
              <a:rPr lang="it-IT" sz="6500" dirty="0">
                <a:latin typeface="Roboto" panose="02000000000000000000" pitchFamily="2" charset="0"/>
                <a:ea typeface="Roboto" panose="02000000000000000000" pitchFamily="2" charset="0"/>
              </a:rPr>
              <a:t>​</a:t>
            </a:r>
          </a:p>
          <a:p>
            <a:pPr marL="0" indent="0" algn="ctr">
              <a:buNone/>
            </a:pPr>
            <a:endParaRPr lang="it-IT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37233FB0-1199-4174-A179-A9CDC63075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6239858"/>
              </p:ext>
            </p:extLst>
          </p:nvPr>
        </p:nvGraphicFramePr>
        <p:xfrm>
          <a:off x="976044" y="3652335"/>
          <a:ext cx="7459039" cy="3549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0519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553AE9-47B4-5971-0415-2CB98EC54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28" y="185062"/>
            <a:ext cx="7141029" cy="88173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it-IT" sz="3200" b="1" dirty="0">
                <a:solidFill>
                  <a:srgbClr val="17448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Cosa si può fare in un Partenariato su piccola scala?</a:t>
            </a:r>
            <a:endParaRPr lang="it-IT" sz="3200" dirty="0">
              <a:solidFill>
                <a:srgbClr val="174489"/>
              </a:solidFill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B94C88E0-B3A3-E8CA-D1DA-7689AEAAA801}"/>
              </a:ext>
            </a:extLst>
          </p:cNvPr>
          <p:cNvCxnSpPr/>
          <p:nvPr/>
        </p:nvCxnSpPr>
        <p:spPr>
          <a:xfrm>
            <a:off x="4169229" y="1155348"/>
            <a:ext cx="69450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olo 1">
            <a:extLst>
              <a:ext uri="{FF2B5EF4-FFF2-40B4-BE49-F238E27FC236}">
                <a16:creationId xmlns:a16="http://schemas.microsoft.com/office/drawing/2014/main" id="{B1C51FBB-F57F-9D9B-D33C-E6C02BF302EE}"/>
              </a:ext>
            </a:extLst>
          </p:cNvPr>
          <p:cNvSpPr txBox="1">
            <a:spLocks/>
          </p:cNvSpPr>
          <p:nvPr/>
        </p:nvSpPr>
        <p:spPr>
          <a:xfrm>
            <a:off x="3777344" y="805544"/>
            <a:ext cx="7728856" cy="881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it-IT" sz="2000" dirty="0">
              <a:solidFill>
                <a:srgbClr val="17448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B2F9602-A57F-66C5-F04F-AF258DD10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6071" y="2038925"/>
            <a:ext cx="9447822" cy="415639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it-IT" sz="8800" b="1" dirty="0">
                <a:latin typeface="Roboto" panose="02000000000000000000" pitchFamily="2" charset="0"/>
                <a:ea typeface="Roboto" panose="02000000000000000000" pitchFamily="2" charset="0"/>
              </a:rPr>
              <a:t>Scambiare pratiche </a:t>
            </a:r>
            <a:r>
              <a:rPr lang="it-IT" sz="8800" dirty="0">
                <a:latin typeface="Roboto" panose="02000000000000000000" pitchFamily="2" charset="0"/>
                <a:ea typeface="Roboto" panose="02000000000000000000" pitchFamily="2" charset="0"/>
              </a:rPr>
              <a:t>e </a:t>
            </a:r>
            <a:r>
              <a:rPr lang="it-IT" sz="8800" b="1" dirty="0">
                <a:latin typeface="Roboto" panose="02000000000000000000" pitchFamily="2" charset="0"/>
                <a:ea typeface="Roboto" panose="02000000000000000000" pitchFamily="2" charset="0"/>
              </a:rPr>
              <a:t>apprendere</a:t>
            </a:r>
            <a:r>
              <a:rPr lang="it-IT" sz="8800" dirty="0">
                <a:latin typeface="Roboto" panose="02000000000000000000" pitchFamily="2" charset="0"/>
                <a:ea typeface="Roboto" panose="02000000000000000000" pitchFamily="2" charset="0"/>
              </a:rPr>
              <a:t> tra pari per sostenere lo sviluppo, il trasferimento e/o l'attuazione di metodi educativi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it-IT" sz="8800" dirty="0">
                <a:latin typeface="Roboto" panose="02000000000000000000" pitchFamily="2" charset="0"/>
                <a:ea typeface="Roboto" panose="02000000000000000000" pitchFamily="2" charset="0"/>
              </a:rPr>
              <a:t> Combinare </a:t>
            </a:r>
            <a:r>
              <a:rPr lang="it-IT" sz="8800" b="1" dirty="0">
                <a:latin typeface="Roboto" panose="02000000000000000000" pitchFamily="2" charset="0"/>
                <a:ea typeface="Roboto" panose="02000000000000000000" pitchFamily="2" charset="0"/>
              </a:rPr>
              <a:t>attività transnazionali e nazionali</a:t>
            </a:r>
            <a:r>
              <a:rPr lang="it-IT" sz="8800" dirty="0">
                <a:latin typeface="Roboto" panose="02000000000000000000" pitchFamily="2" charset="0"/>
                <a:ea typeface="Roboto" panose="02000000000000000000" pitchFamily="2" charset="0"/>
              </a:rPr>
              <a:t>, mantenendo una dimensione europea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it-IT" sz="8800" dirty="0">
                <a:latin typeface="Roboto" panose="02000000000000000000" pitchFamily="2" charset="0"/>
                <a:ea typeface="Roboto" panose="02000000000000000000" pitchFamily="2" charset="0"/>
              </a:rPr>
              <a:t>Consentire alle scuole di avere più mezzi per raggiungere le persone con minori opportunità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it-IT" sz="65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it-IT" sz="200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! </a:t>
            </a:r>
            <a:r>
              <a:rPr lang="it-IT" sz="88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</a:t>
            </a:r>
            <a:r>
              <a:rPr lang="it-IT" sz="8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it-IT" sz="88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mobilità</a:t>
            </a:r>
            <a:r>
              <a:rPr lang="it-IT" sz="88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(degli alunni, dello staff) non è il fulcro di questo tipo di progetti bensì dell’</a:t>
            </a:r>
            <a:r>
              <a:rPr lang="it-IT" sz="88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Azione Chiave 1</a:t>
            </a:r>
          </a:p>
        </p:txBody>
      </p:sp>
    </p:spTree>
    <p:extLst>
      <p:ext uri="{BB962C8B-B14F-4D97-AF65-F5344CB8AC3E}">
        <p14:creationId xmlns:p14="http://schemas.microsoft.com/office/powerpoint/2010/main" val="2487182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E0F92F77-FF2E-458C-805B-C358FC339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28" y="185062"/>
            <a:ext cx="7141029" cy="88173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3200" b="1" dirty="0">
                <a:solidFill>
                  <a:srgbClr val="17448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Caratteristiche del progetto - 1</a:t>
            </a:r>
            <a:endParaRPr lang="it-IT" sz="3200" dirty="0">
              <a:solidFill>
                <a:srgbClr val="174489"/>
              </a:solidFill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  <p:cxnSp>
        <p:nvCxnSpPr>
          <p:cNvPr id="4" name="Connettore 1 11">
            <a:extLst>
              <a:ext uri="{FF2B5EF4-FFF2-40B4-BE49-F238E27FC236}">
                <a16:creationId xmlns:a16="http://schemas.microsoft.com/office/drawing/2014/main" id="{4EFF8DD5-98D8-4173-BE4C-3CA8AB1758B5}"/>
              </a:ext>
            </a:extLst>
          </p:cNvPr>
          <p:cNvCxnSpPr/>
          <p:nvPr/>
        </p:nvCxnSpPr>
        <p:spPr>
          <a:xfrm>
            <a:off x="4169229" y="957940"/>
            <a:ext cx="69450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ECB7A37B-4767-4249-AFCA-8B4CCC0BC6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426669"/>
              </p:ext>
            </p:extLst>
          </p:nvPr>
        </p:nvGraphicFramePr>
        <p:xfrm>
          <a:off x="1504430" y="1975201"/>
          <a:ext cx="9729627" cy="4188552"/>
        </p:xfrm>
        <a:graphic>
          <a:graphicData uri="http://schemas.openxmlformats.org/drawingml/2006/table">
            <a:tbl>
              <a:tblPr/>
              <a:tblGrid>
                <a:gridCol w="2410884">
                  <a:extLst>
                    <a:ext uri="{9D8B030D-6E8A-4147-A177-3AD203B41FA5}">
                      <a16:colId xmlns:a16="http://schemas.microsoft.com/office/drawing/2014/main" val="2667241669"/>
                    </a:ext>
                  </a:extLst>
                </a:gridCol>
                <a:gridCol w="7318743">
                  <a:extLst>
                    <a:ext uri="{9D8B030D-6E8A-4147-A177-3AD203B41FA5}">
                      <a16:colId xmlns:a16="http://schemas.microsoft.com/office/drawing/2014/main" val="3048208065"/>
                    </a:ext>
                  </a:extLst>
                </a:gridCol>
              </a:tblGrid>
              <a:tr h="1057105"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800" b="1" i="0" u="none" strike="noStrike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Composizione del partenariato</a:t>
                      </a:r>
                      <a:r>
                        <a:rPr lang="it-IT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​</a:t>
                      </a:r>
                    </a:p>
                  </a:txBody>
                  <a:tcPr marL="24584" marR="24584" marT="12292" marB="12292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it-IT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it-IT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Qualsiasi tipologia di organizzazione attiva nel settore Scuola </a:t>
                      </a:r>
                      <a:r>
                        <a:rPr lang="it-IT" sz="1800" b="0" i="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it-IT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minimo di </a:t>
                      </a:r>
                      <a:r>
                        <a:rPr lang="it-IT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 organizzazioni di 2 Paesi diversi aderenti al Programma ovvero:</a:t>
                      </a:r>
                    </a:p>
                    <a:p>
                      <a:pPr marL="285750" indent="-285750" algn="l" rtl="0" fontAlgn="base">
                        <a:buFont typeface="Wingdings" panose="05000000000000000000" pitchFamily="2" charset="2"/>
                        <a:buChar char="§"/>
                      </a:pPr>
                      <a:r>
                        <a:rPr lang="it-IT" sz="1800" b="0" i="1" u="none" strike="noStrike" dirty="0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Stati membri della UE</a:t>
                      </a:r>
                    </a:p>
                    <a:p>
                      <a:pPr marL="285750" indent="-285750" algn="l" rtl="0" fontAlgn="base">
                        <a:buFont typeface="Wingdings" panose="05000000000000000000" pitchFamily="2" charset="2"/>
                        <a:buChar char="§"/>
                      </a:pPr>
                      <a:r>
                        <a:rPr lang="it-IT" sz="1800" b="0" i="1" u="none" strike="noStrike" dirty="0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Norvegia, Islanda, Lichtenstein, Turchia, Serbia, </a:t>
                      </a:r>
                      <a:r>
                        <a:rPr lang="it-IT" sz="1800" b="0" i="1" u="none" strike="noStrike" kern="1200" dirty="0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Rep. of North Macedonia</a:t>
                      </a:r>
                    </a:p>
                    <a:p>
                      <a:pPr algn="l" rtl="0" fontAlgn="base"/>
                      <a:r>
                        <a:rPr lang="it-IT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it-IT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Non c’è numero max di partner</a:t>
                      </a:r>
                      <a:endParaRPr lang="it-IT" sz="1800" b="0" i="0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l" rtl="0" fontAlgn="base"/>
                      <a:r>
                        <a:rPr lang="it-IT" sz="1800" b="0" i="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​</a:t>
                      </a:r>
                    </a:p>
                  </a:txBody>
                  <a:tcPr marL="24584" marR="24584" marT="12292" marB="12292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842009"/>
                  </a:ext>
                </a:extLst>
              </a:tr>
              <a:tr h="319590"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Durata del progetto</a:t>
                      </a:r>
                      <a:r>
                        <a:rPr lang="it-IT" sz="1800" b="0" i="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​</a:t>
                      </a:r>
                    </a:p>
                  </a:txBody>
                  <a:tcPr marL="24584" marR="24584" marT="12292" marB="12292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it-IT" sz="1800" b="1" i="0" u="none" strike="noStrike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da 6 a 24 Mesi </a:t>
                      </a:r>
                      <a:r>
                        <a:rPr lang="it-IT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it-IT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​</a:t>
                      </a:r>
                    </a:p>
                  </a:txBody>
                  <a:tcPr marL="24584" marR="24584" marT="12292" marB="12292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893164"/>
                  </a:ext>
                </a:extLst>
              </a:tr>
              <a:tr h="614596"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800" b="1" i="0" u="none" strike="noStrike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Sedi delle attività (incontri ed eventi)</a:t>
                      </a:r>
                      <a:r>
                        <a:rPr lang="it-IT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​</a:t>
                      </a:r>
                    </a:p>
                  </a:txBody>
                  <a:tcPr marL="24584" marR="24584" marT="12292" marB="12292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it-IT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it-IT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Sedi dei partner</a:t>
                      </a:r>
                      <a:r>
                        <a:rPr lang="it-IT" sz="1800" b="0" i="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it-IT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Sedi delle Istituzioni europee (se giustificato)</a:t>
                      </a:r>
                      <a:r>
                        <a:rPr lang="it-IT" sz="1800" b="0" i="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it-IT" sz="1800" b="0" i="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​</a:t>
                      </a:r>
                    </a:p>
                  </a:txBody>
                  <a:tcPr marL="24584" marR="24584" marT="12292" marB="12292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777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616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E0F92F77-FF2E-458C-805B-C358FC339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28" y="185062"/>
            <a:ext cx="7141029" cy="88173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3200" b="1" dirty="0">
                <a:solidFill>
                  <a:srgbClr val="17448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Caratteristiche del progetto - 2</a:t>
            </a:r>
            <a:endParaRPr lang="it-IT" sz="3200" dirty="0">
              <a:solidFill>
                <a:srgbClr val="174489"/>
              </a:solidFill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  <p:cxnSp>
        <p:nvCxnSpPr>
          <p:cNvPr id="4" name="Connettore 1 11">
            <a:extLst>
              <a:ext uri="{FF2B5EF4-FFF2-40B4-BE49-F238E27FC236}">
                <a16:creationId xmlns:a16="http://schemas.microsoft.com/office/drawing/2014/main" id="{4EFF8DD5-98D8-4173-BE4C-3CA8AB1758B5}"/>
              </a:ext>
            </a:extLst>
          </p:cNvPr>
          <p:cNvCxnSpPr/>
          <p:nvPr/>
        </p:nvCxnSpPr>
        <p:spPr>
          <a:xfrm>
            <a:off x="4169229" y="957940"/>
            <a:ext cx="69450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ECB7A37B-4767-4249-AFCA-8B4CCC0BC6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780334"/>
              </p:ext>
            </p:extLst>
          </p:nvPr>
        </p:nvGraphicFramePr>
        <p:xfrm>
          <a:off x="1407559" y="2313642"/>
          <a:ext cx="9441951" cy="3639912"/>
        </p:xfrm>
        <a:graphic>
          <a:graphicData uri="http://schemas.openxmlformats.org/drawingml/2006/table">
            <a:tbl>
              <a:tblPr/>
              <a:tblGrid>
                <a:gridCol w="2339602">
                  <a:extLst>
                    <a:ext uri="{9D8B030D-6E8A-4147-A177-3AD203B41FA5}">
                      <a16:colId xmlns:a16="http://schemas.microsoft.com/office/drawing/2014/main" val="2667241669"/>
                    </a:ext>
                  </a:extLst>
                </a:gridCol>
                <a:gridCol w="7102349">
                  <a:extLst>
                    <a:ext uri="{9D8B030D-6E8A-4147-A177-3AD203B41FA5}">
                      <a16:colId xmlns:a16="http://schemas.microsoft.com/office/drawing/2014/main" val="3048208065"/>
                    </a:ext>
                  </a:extLst>
                </a:gridCol>
              </a:tblGrid>
              <a:tr h="835850"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800" b="1" i="0" u="none" strike="noStrike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Budget</a:t>
                      </a:r>
                      <a:r>
                        <a:rPr lang="it-IT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​</a:t>
                      </a:r>
                    </a:p>
                  </a:txBody>
                  <a:tcPr marL="24584" marR="24584" marT="12292" marB="12292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it-IT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Il coordinatore riceve il budget dalla propria Agenzia Nazionale e ripartisce il finanziamento ai partner in base a quanto previsto dalla candidatura; </a:t>
                      </a:r>
                    </a:p>
                    <a:p>
                      <a:pPr algn="l" rtl="0" fontAlgn="base"/>
                      <a:r>
                        <a:rPr lang="it-IT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LUMP SUM</a:t>
                      </a:r>
                      <a:r>
                        <a:rPr lang="it-IT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: Due importi forfettari predefiniti </a:t>
                      </a:r>
                      <a:r>
                        <a:rPr lang="it-IT" sz="1800" b="0" i="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it-IT" sz="1800" b="0" i="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​</a:t>
                      </a:r>
                    </a:p>
                  </a:txBody>
                  <a:tcPr marL="24584" marR="24584" marT="12292" marB="12292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13723"/>
                  </a:ext>
                </a:extLst>
              </a:tr>
              <a:tr h="762099"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800" b="1" i="0" u="none" strike="noStrike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Scadenze</a:t>
                      </a:r>
                      <a:r>
                        <a:rPr lang="it-IT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​</a:t>
                      </a:r>
                    </a:p>
                  </a:txBody>
                  <a:tcPr marL="24584" marR="24584" marT="12292" marB="12292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it-IT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it-IT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Round 1: </a:t>
                      </a:r>
                      <a:r>
                        <a:rPr lang="it-IT" sz="1800" b="1" i="1" u="none" strike="noStrike" dirty="0">
                          <a:solidFill>
                            <a:srgbClr val="222267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entro il 23 marzo 2022 ore 12:00:00 </a:t>
                      </a:r>
                      <a:r>
                        <a:rPr lang="it-IT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(SCADUTA)  </a:t>
                      </a:r>
                      <a:r>
                        <a:rPr lang="it-IT" sz="1800" b="0" i="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it-IT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Round 2: </a:t>
                      </a:r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entro il 4 ottobre 2022 ore 12:00:00 </a:t>
                      </a:r>
                      <a:endParaRPr lang="it-IT" sz="1800" b="0" i="0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l" rtl="0" fontAlgn="base"/>
                      <a:r>
                        <a:rPr lang="it-IT" sz="1800" b="0" i="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​</a:t>
                      </a:r>
                    </a:p>
                  </a:txBody>
                  <a:tcPr marL="24584" marR="24584" marT="12292" marB="12292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173314"/>
                  </a:ext>
                </a:extLst>
              </a:tr>
              <a:tr h="762099"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800" b="1" i="0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Data di inizio delle attività </a:t>
                      </a:r>
                      <a:r>
                        <a:rPr lang="it-IT" sz="18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​</a:t>
                      </a:r>
                    </a:p>
                  </a:txBody>
                  <a:tcPr marL="24584" marR="24584" marT="12292" marB="12292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it-IT" sz="1800" b="1" i="0" dirty="0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it-IT" sz="1800" b="1" i="1" dirty="0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Round 1:</a:t>
                      </a:r>
                      <a:r>
                        <a:rPr lang="it-IT" sz="1800" b="0" i="1" dirty="0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inizio tra il </a:t>
                      </a:r>
                      <a:r>
                        <a:rPr lang="it-IT" sz="1800" b="1" i="1" dirty="0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1° settembre e il 31 dicembre </a:t>
                      </a:r>
                      <a:r>
                        <a:rPr lang="it-IT" sz="1800" b="0" i="1" dirty="0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dello stesso anno</a:t>
                      </a:r>
                      <a:r>
                        <a:rPr lang="it-IT" sz="1800" b="0" i="1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it-IT" sz="1800" b="1" i="0" dirty="0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Round 2:</a:t>
                      </a:r>
                      <a:r>
                        <a:rPr lang="it-IT" sz="1800" b="0" i="0" dirty="0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inizio tra il </a:t>
                      </a:r>
                      <a:r>
                        <a:rPr lang="it-IT" sz="1800" b="1" i="0" dirty="0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1° gennaio e il 31 agosto </a:t>
                      </a:r>
                      <a:r>
                        <a:rPr lang="it-IT" sz="1800" b="0" i="0" dirty="0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dell'anno successivo.</a:t>
                      </a:r>
                      <a:r>
                        <a:rPr lang="it-IT" sz="1800" b="0" i="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it-IT" sz="1800" b="0" i="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​</a:t>
                      </a:r>
                    </a:p>
                  </a:txBody>
                  <a:tcPr marL="24584" marR="24584" marT="12292" marB="12292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222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9361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C79B69-073E-0831-6C2B-7B0D77DEC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6360" y="1283910"/>
            <a:ext cx="8486454" cy="1333432"/>
          </a:xfrm>
        </p:spPr>
        <p:txBody>
          <a:bodyPr>
            <a:normAutofit/>
          </a:bodyPr>
          <a:lstStyle/>
          <a:p>
            <a:pPr marL="0" indent="0" algn="l" rtl="0" fontAlgn="base">
              <a:buNone/>
            </a:pPr>
            <a:r>
              <a:rPr lang="it-IT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Due importi forfettari </a:t>
            </a:r>
            <a:r>
              <a:rPr lang="it-IT" dirty="0">
                <a:latin typeface="Roboto" panose="02000000000000000000" pitchFamily="2" charset="0"/>
                <a:ea typeface="Roboto" panose="02000000000000000000" pitchFamily="2" charset="0"/>
              </a:rPr>
              <a:t>predefiniti da scegliere in fase di candidatura, in base agli obiettivi da raggiungere, alle attività da intraprendere e ai risultati da ottenere</a:t>
            </a:r>
          </a:p>
          <a:p>
            <a:pPr algn="l" rtl="0" fontAlgn="base">
              <a:buFont typeface="Wingdings" panose="05000000000000000000" pitchFamily="2" charset="2"/>
              <a:buChar char="Ø"/>
            </a:pPr>
            <a:endParaRPr lang="it-IT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l" rtl="0" fontAlgn="base">
              <a:buNone/>
            </a:pPr>
            <a:endParaRPr lang="it-IT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E0F92F77-FF2E-458C-805B-C358FC339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28" y="185062"/>
            <a:ext cx="7141029" cy="88173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it-IT" sz="3600" b="1" dirty="0">
                <a:solidFill>
                  <a:srgbClr val="17448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Il finanziamento</a:t>
            </a:r>
            <a:br>
              <a:rPr lang="it-IT" sz="2800" b="1" dirty="0">
                <a:solidFill>
                  <a:srgbClr val="174489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it-IT" sz="2800" dirty="0">
              <a:solidFill>
                <a:srgbClr val="17448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4" name="Connettore 1 11">
            <a:extLst>
              <a:ext uri="{FF2B5EF4-FFF2-40B4-BE49-F238E27FC236}">
                <a16:creationId xmlns:a16="http://schemas.microsoft.com/office/drawing/2014/main" id="{BC691253-4CAF-4D7A-8CC3-3B9A4FFF4377}"/>
              </a:ext>
            </a:extLst>
          </p:cNvPr>
          <p:cNvCxnSpPr/>
          <p:nvPr/>
        </p:nvCxnSpPr>
        <p:spPr>
          <a:xfrm>
            <a:off x="4169229" y="957940"/>
            <a:ext cx="69450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po 4">
            <a:extLst>
              <a:ext uri="{FF2B5EF4-FFF2-40B4-BE49-F238E27FC236}">
                <a16:creationId xmlns:a16="http://schemas.microsoft.com/office/drawing/2014/main" id="{4F92E2D1-E805-43C9-A2EC-89F06F105DDE}"/>
              </a:ext>
            </a:extLst>
          </p:cNvPr>
          <p:cNvGrpSpPr/>
          <p:nvPr/>
        </p:nvGrpSpPr>
        <p:grpSpPr>
          <a:xfrm>
            <a:off x="1579065" y="3130828"/>
            <a:ext cx="5359400" cy="3216275"/>
            <a:chOff x="1928813" y="2589213"/>
            <a:chExt cx="5359400" cy="3216275"/>
          </a:xfrm>
        </p:grpSpPr>
        <p:sp>
          <p:nvSpPr>
            <p:cNvPr id="7" name="Triangolo isoscele 6">
              <a:extLst>
                <a:ext uri="{FF2B5EF4-FFF2-40B4-BE49-F238E27FC236}">
                  <a16:creationId xmlns:a16="http://schemas.microsoft.com/office/drawing/2014/main" id="{AEA92BD2-0FDE-4CB3-AC7A-762FF4D17A92}"/>
                </a:ext>
              </a:extLst>
            </p:cNvPr>
            <p:cNvSpPr/>
            <p:nvPr/>
          </p:nvSpPr>
          <p:spPr>
            <a:xfrm>
              <a:off x="4132263" y="4924425"/>
              <a:ext cx="879475" cy="881063"/>
            </a:xfrm>
            <a:prstGeom prst="triangle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EB9798B2-DA2E-471D-900F-274EB547D377}"/>
                </a:ext>
              </a:extLst>
            </p:cNvPr>
            <p:cNvSpPr/>
            <p:nvPr/>
          </p:nvSpPr>
          <p:spPr>
            <a:xfrm rot="240000">
              <a:off x="1928813" y="4640263"/>
              <a:ext cx="5286375" cy="369887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9" name="Gruppo 4">
              <a:extLst>
                <a:ext uri="{FF2B5EF4-FFF2-40B4-BE49-F238E27FC236}">
                  <a16:creationId xmlns:a16="http://schemas.microsoft.com/office/drawing/2014/main" id="{2A092BF3-D470-419F-9BC3-22EF9CDDFE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99013" y="2589213"/>
              <a:ext cx="2489200" cy="2235200"/>
              <a:chOff x="3445839" y="2121736"/>
              <a:chExt cx="1454438" cy="1183297"/>
            </a:xfrm>
          </p:grpSpPr>
          <p:sp>
            <p:nvSpPr>
              <p:cNvPr id="14" name="Rettangolo con angoli arrotondati 13">
                <a:extLst>
                  <a:ext uri="{FF2B5EF4-FFF2-40B4-BE49-F238E27FC236}">
                    <a16:creationId xmlns:a16="http://schemas.microsoft.com/office/drawing/2014/main" id="{56CD65C8-2843-412A-AE9A-0984F13C8CBB}"/>
                  </a:ext>
                </a:extLst>
              </p:cNvPr>
              <p:cNvSpPr/>
              <p:nvPr/>
            </p:nvSpPr>
            <p:spPr>
              <a:xfrm rot="240000">
                <a:off x="3445839" y="2121736"/>
                <a:ext cx="1454438" cy="1152202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3143F448-137A-45FC-88E2-CDB3981EDD7C}"/>
                  </a:ext>
                </a:extLst>
              </p:cNvPr>
              <p:cNvSpPr txBox="1"/>
              <p:nvPr/>
            </p:nvSpPr>
            <p:spPr>
              <a:xfrm rot="240000">
                <a:off x="3471811" y="2341083"/>
                <a:ext cx="1402494" cy="9639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25730" tIns="125730" rIns="125730" bIns="125730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it-IT" altLang="it-IT" sz="36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60.000 €</a:t>
                </a:r>
              </a:p>
              <a:p>
                <a:pPr algn="ctr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it-IT" altLang="it-IT" sz="3300" dirty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" name="Gruppo 5">
              <a:extLst>
                <a:ext uri="{FF2B5EF4-FFF2-40B4-BE49-F238E27FC236}">
                  <a16:creationId xmlns:a16="http://schemas.microsoft.com/office/drawing/2014/main" id="{7B3E3F4C-1F6E-4DFE-9015-74111C4F0E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17738" y="3124200"/>
              <a:ext cx="1993900" cy="1420813"/>
              <a:chOff x="1299318" y="2018201"/>
              <a:chExt cx="1506002" cy="1067980"/>
            </a:xfrm>
          </p:grpSpPr>
          <p:sp>
            <p:nvSpPr>
              <p:cNvPr id="12" name="Rettangolo con angoli arrotondati 11">
                <a:extLst>
                  <a:ext uri="{FF2B5EF4-FFF2-40B4-BE49-F238E27FC236}">
                    <a16:creationId xmlns:a16="http://schemas.microsoft.com/office/drawing/2014/main" id="{03FD377B-E603-4DA5-807D-440BF360F5BA}"/>
                  </a:ext>
                </a:extLst>
              </p:cNvPr>
              <p:cNvSpPr/>
              <p:nvPr/>
            </p:nvSpPr>
            <p:spPr>
              <a:xfrm rot="240000">
                <a:off x="1299318" y="2018201"/>
                <a:ext cx="1506002" cy="106798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C73598C2-23A7-4E01-98A0-22030F1FD7FD}"/>
                  </a:ext>
                </a:extLst>
              </p:cNvPr>
              <p:cNvSpPr txBox="1"/>
              <p:nvPr/>
            </p:nvSpPr>
            <p:spPr>
              <a:xfrm rot="240000">
                <a:off x="1350877" y="2070705"/>
                <a:ext cx="1402884" cy="96297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25730" tIns="125730" rIns="125730" bIns="125730" spcCol="1270" anchor="ctr"/>
              <a:lstStyle/>
              <a:p>
                <a:pPr algn="ctr" defTabSz="1466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it-IT" sz="3200" b="1" dirty="0">
                    <a:solidFill>
                      <a:schemeClr val="bg1"/>
                    </a:solidFill>
                  </a:rPr>
                  <a:t>30.000 €</a:t>
                </a:r>
              </a:p>
            </p:txBody>
          </p:sp>
        </p:grpSp>
        <p:pic>
          <p:nvPicPr>
            <p:cNvPr id="11" name="Immagine 15">
              <a:extLst>
                <a:ext uri="{FF2B5EF4-FFF2-40B4-BE49-F238E27FC236}">
                  <a16:creationId xmlns:a16="http://schemas.microsoft.com/office/drawing/2014/main" id="{3320DB5F-37D0-4C68-94A3-0CB7F5624C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3937000"/>
              <a:ext cx="1519238" cy="93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8EFCE08-976F-41E0-985E-15F3ABFBE8FC}"/>
              </a:ext>
            </a:extLst>
          </p:cNvPr>
          <p:cNvSpPr txBox="1"/>
          <p:nvPr/>
        </p:nvSpPr>
        <p:spPr>
          <a:xfrm>
            <a:off x="7641772" y="3213520"/>
            <a:ext cx="4070610" cy="923330"/>
          </a:xfrm>
          <a:custGeom>
            <a:avLst/>
            <a:gdLst>
              <a:gd name="connsiteX0" fmla="*/ 0 w 8537804"/>
              <a:gd name="connsiteY0" fmla="*/ 0 h 646331"/>
              <a:gd name="connsiteX1" fmla="*/ 827510 w 8537804"/>
              <a:gd name="connsiteY1" fmla="*/ 0 h 646331"/>
              <a:gd name="connsiteX2" fmla="*/ 1228130 w 8537804"/>
              <a:gd name="connsiteY2" fmla="*/ 0 h 646331"/>
              <a:gd name="connsiteX3" fmla="*/ 1714128 w 8537804"/>
              <a:gd name="connsiteY3" fmla="*/ 0 h 646331"/>
              <a:gd name="connsiteX4" fmla="*/ 2200126 w 8537804"/>
              <a:gd name="connsiteY4" fmla="*/ 0 h 646331"/>
              <a:gd name="connsiteX5" fmla="*/ 3027637 w 8537804"/>
              <a:gd name="connsiteY5" fmla="*/ 0 h 646331"/>
              <a:gd name="connsiteX6" fmla="*/ 3769769 w 8537804"/>
              <a:gd name="connsiteY6" fmla="*/ 0 h 646331"/>
              <a:gd name="connsiteX7" fmla="*/ 4341145 w 8537804"/>
              <a:gd name="connsiteY7" fmla="*/ 0 h 646331"/>
              <a:gd name="connsiteX8" fmla="*/ 5168655 w 8537804"/>
              <a:gd name="connsiteY8" fmla="*/ 0 h 646331"/>
              <a:gd name="connsiteX9" fmla="*/ 5996165 w 8537804"/>
              <a:gd name="connsiteY9" fmla="*/ 0 h 646331"/>
              <a:gd name="connsiteX10" fmla="*/ 6482163 w 8537804"/>
              <a:gd name="connsiteY10" fmla="*/ 0 h 646331"/>
              <a:gd name="connsiteX11" fmla="*/ 6968162 w 8537804"/>
              <a:gd name="connsiteY11" fmla="*/ 0 h 646331"/>
              <a:gd name="connsiteX12" fmla="*/ 7624916 w 8537804"/>
              <a:gd name="connsiteY12" fmla="*/ 0 h 646331"/>
              <a:gd name="connsiteX13" fmla="*/ 8537804 w 8537804"/>
              <a:gd name="connsiteY13" fmla="*/ 0 h 646331"/>
              <a:gd name="connsiteX14" fmla="*/ 8537804 w 8537804"/>
              <a:gd name="connsiteY14" fmla="*/ 646331 h 646331"/>
              <a:gd name="connsiteX15" fmla="*/ 7795672 w 8537804"/>
              <a:gd name="connsiteY15" fmla="*/ 646331 h 646331"/>
              <a:gd name="connsiteX16" fmla="*/ 7395052 w 8537804"/>
              <a:gd name="connsiteY16" fmla="*/ 646331 h 646331"/>
              <a:gd name="connsiteX17" fmla="*/ 6652920 w 8537804"/>
              <a:gd name="connsiteY17" fmla="*/ 646331 h 646331"/>
              <a:gd name="connsiteX18" fmla="*/ 6252300 w 8537804"/>
              <a:gd name="connsiteY18" fmla="*/ 646331 h 646331"/>
              <a:gd name="connsiteX19" fmla="*/ 5595545 w 8537804"/>
              <a:gd name="connsiteY19" fmla="*/ 646331 h 646331"/>
              <a:gd name="connsiteX20" fmla="*/ 5024169 w 8537804"/>
              <a:gd name="connsiteY20" fmla="*/ 646331 h 646331"/>
              <a:gd name="connsiteX21" fmla="*/ 4452793 w 8537804"/>
              <a:gd name="connsiteY21" fmla="*/ 646331 h 646331"/>
              <a:gd name="connsiteX22" fmla="*/ 3796039 w 8537804"/>
              <a:gd name="connsiteY22" fmla="*/ 646331 h 646331"/>
              <a:gd name="connsiteX23" fmla="*/ 3053907 w 8537804"/>
              <a:gd name="connsiteY23" fmla="*/ 646331 h 646331"/>
              <a:gd name="connsiteX24" fmla="*/ 2653287 w 8537804"/>
              <a:gd name="connsiteY24" fmla="*/ 646331 h 646331"/>
              <a:gd name="connsiteX25" fmla="*/ 1825777 w 8537804"/>
              <a:gd name="connsiteY25" fmla="*/ 646331 h 646331"/>
              <a:gd name="connsiteX26" fmla="*/ 998266 w 8537804"/>
              <a:gd name="connsiteY26" fmla="*/ 646331 h 646331"/>
              <a:gd name="connsiteX27" fmla="*/ 0 w 8537804"/>
              <a:gd name="connsiteY27" fmla="*/ 646331 h 646331"/>
              <a:gd name="connsiteX28" fmla="*/ 0 w 8537804"/>
              <a:gd name="connsiteY28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537804" h="646331" fill="none" extrusionOk="0">
                <a:moveTo>
                  <a:pt x="0" y="0"/>
                </a:moveTo>
                <a:cubicBezTo>
                  <a:pt x="377627" y="11931"/>
                  <a:pt x="446887" y="25315"/>
                  <a:pt x="827510" y="0"/>
                </a:cubicBezTo>
                <a:cubicBezTo>
                  <a:pt x="1208133" y="-25315"/>
                  <a:pt x="1113697" y="-3398"/>
                  <a:pt x="1228130" y="0"/>
                </a:cubicBezTo>
                <a:cubicBezTo>
                  <a:pt x="1342563" y="3398"/>
                  <a:pt x="1603135" y="-13620"/>
                  <a:pt x="1714128" y="0"/>
                </a:cubicBezTo>
                <a:cubicBezTo>
                  <a:pt x="1825121" y="13620"/>
                  <a:pt x="2058122" y="-21270"/>
                  <a:pt x="2200126" y="0"/>
                </a:cubicBezTo>
                <a:cubicBezTo>
                  <a:pt x="2342130" y="21270"/>
                  <a:pt x="2802102" y="-22672"/>
                  <a:pt x="3027637" y="0"/>
                </a:cubicBezTo>
                <a:cubicBezTo>
                  <a:pt x="3253172" y="22672"/>
                  <a:pt x="3466355" y="-35471"/>
                  <a:pt x="3769769" y="0"/>
                </a:cubicBezTo>
                <a:cubicBezTo>
                  <a:pt x="4073183" y="35471"/>
                  <a:pt x="4077008" y="18972"/>
                  <a:pt x="4341145" y="0"/>
                </a:cubicBezTo>
                <a:cubicBezTo>
                  <a:pt x="4605282" y="-18972"/>
                  <a:pt x="4780986" y="7756"/>
                  <a:pt x="5168655" y="0"/>
                </a:cubicBezTo>
                <a:cubicBezTo>
                  <a:pt x="5556324" y="-7756"/>
                  <a:pt x="5756848" y="-585"/>
                  <a:pt x="5996165" y="0"/>
                </a:cubicBezTo>
                <a:cubicBezTo>
                  <a:pt x="6235482" y="585"/>
                  <a:pt x="6379340" y="-5136"/>
                  <a:pt x="6482163" y="0"/>
                </a:cubicBezTo>
                <a:cubicBezTo>
                  <a:pt x="6584986" y="5136"/>
                  <a:pt x="6784959" y="7196"/>
                  <a:pt x="6968162" y="0"/>
                </a:cubicBezTo>
                <a:cubicBezTo>
                  <a:pt x="7151365" y="-7196"/>
                  <a:pt x="7324989" y="-20824"/>
                  <a:pt x="7624916" y="0"/>
                </a:cubicBezTo>
                <a:cubicBezTo>
                  <a:pt x="7924843" y="20824"/>
                  <a:pt x="8230165" y="3787"/>
                  <a:pt x="8537804" y="0"/>
                </a:cubicBezTo>
                <a:cubicBezTo>
                  <a:pt x="8514616" y="296640"/>
                  <a:pt x="8526054" y="365937"/>
                  <a:pt x="8537804" y="646331"/>
                </a:cubicBezTo>
                <a:cubicBezTo>
                  <a:pt x="8232026" y="650583"/>
                  <a:pt x="7965817" y="676981"/>
                  <a:pt x="7795672" y="646331"/>
                </a:cubicBezTo>
                <a:cubicBezTo>
                  <a:pt x="7625527" y="615681"/>
                  <a:pt x="7510593" y="662988"/>
                  <a:pt x="7395052" y="646331"/>
                </a:cubicBezTo>
                <a:cubicBezTo>
                  <a:pt x="7279511" y="629674"/>
                  <a:pt x="6940222" y="649430"/>
                  <a:pt x="6652920" y="646331"/>
                </a:cubicBezTo>
                <a:cubicBezTo>
                  <a:pt x="6365618" y="643232"/>
                  <a:pt x="6336154" y="643093"/>
                  <a:pt x="6252300" y="646331"/>
                </a:cubicBezTo>
                <a:cubicBezTo>
                  <a:pt x="6168446" y="649569"/>
                  <a:pt x="5846803" y="672628"/>
                  <a:pt x="5595545" y="646331"/>
                </a:cubicBezTo>
                <a:cubicBezTo>
                  <a:pt x="5344288" y="620034"/>
                  <a:pt x="5238413" y="619638"/>
                  <a:pt x="5024169" y="646331"/>
                </a:cubicBezTo>
                <a:cubicBezTo>
                  <a:pt x="4809925" y="673024"/>
                  <a:pt x="4683010" y="653101"/>
                  <a:pt x="4452793" y="646331"/>
                </a:cubicBezTo>
                <a:cubicBezTo>
                  <a:pt x="4222576" y="639561"/>
                  <a:pt x="4107227" y="642086"/>
                  <a:pt x="3796039" y="646331"/>
                </a:cubicBezTo>
                <a:cubicBezTo>
                  <a:pt x="3484851" y="650576"/>
                  <a:pt x="3419125" y="615598"/>
                  <a:pt x="3053907" y="646331"/>
                </a:cubicBezTo>
                <a:cubicBezTo>
                  <a:pt x="2688689" y="677064"/>
                  <a:pt x="2774405" y="632039"/>
                  <a:pt x="2653287" y="646331"/>
                </a:cubicBezTo>
                <a:cubicBezTo>
                  <a:pt x="2532169" y="660623"/>
                  <a:pt x="2197403" y="647999"/>
                  <a:pt x="1825777" y="646331"/>
                </a:cubicBezTo>
                <a:cubicBezTo>
                  <a:pt x="1454151" y="644664"/>
                  <a:pt x="1303212" y="682667"/>
                  <a:pt x="998266" y="646331"/>
                </a:cubicBezTo>
                <a:cubicBezTo>
                  <a:pt x="693320" y="609995"/>
                  <a:pt x="371371" y="623184"/>
                  <a:pt x="0" y="646331"/>
                </a:cubicBezTo>
                <a:cubicBezTo>
                  <a:pt x="27190" y="454764"/>
                  <a:pt x="4685" y="287280"/>
                  <a:pt x="0" y="0"/>
                </a:cubicBezTo>
                <a:close/>
              </a:path>
              <a:path w="8537804" h="646331" stroke="0" extrusionOk="0">
                <a:moveTo>
                  <a:pt x="0" y="0"/>
                </a:moveTo>
                <a:cubicBezTo>
                  <a:pt x="187322" y="7631"/>
                  <a:pt x="284695" y="-17671"/>
                  <a:pt x="485998" y="0"/>
                </a:cubicBezTo>
                <a:cubicBezTo>
                  <a:pt x="687301" y="17671"/>
                  <a:pt x="690096" y="-19943"/>
                  <a:pt x="886618" y="0"/>
                </a:cubicBezTo>
                <a:cubicBezTo>
                  <a:pt x="1083140" y="19943"/>
                  <a:pt x="1194987" y="3107"/>
                  <a:pt x="1457994" y="0"/>
                </a:cubicBezTo>
                <a:cubicBezTo>
                  <a:pt x="1721001" y="-3107"/>
                  <a:pt x="2023357" y="39883"/>
                  <a:pt x="2285504" y="0"/>
                </a:cubicBezTo>
                <a:cubicBezTo>
                  <a:pt x="2547651" y="-39883"/>
                  <a:pt x="2506200" y="-5528"/>
                  <a:pt x="2686124" y="0"/>
                </a:cubicBezTo>
                <a:cubicBezTo>
                  <a:pt x="2866048" y="5528"/>
                  <a:pt x="2994025" y="17869"/>
                  <a:pt x="3257501" y="0"/>
                </a:cubicBezTo>
                <a:cubicBezTo>
                  <a:pt x="3520977" y="-17869"/>
                  <a:pt x="3597635" y="28338"/>
                  <a:pt x="3914255" y="0"/>
                </a:cubicBezTo>
                <a:cubicBezTo>
                  <a:pt x="4230875" y="-28338"/>
                  <a:pt x="4261461" y="-10878"/>
                  <a:pt x="4400253" y="0"/>
                </a:cubicBezTo>
                <a:cubicBezTo>
                  <a:pt x="4539045" y="10878"/>
                  <a:pt x="4637695" y="-17230"/>
                  <a:pt x="4800873" y="0"/>
                </a:cubicBezTo>
                <a:cubicBezTo>
                  <a:pt x="4964051" y="17230"/>
                  <a:pt x="5011442" y="847"/>
                  <a:pt x="5201493" y="0"/>
                </a:cubicBezTo>
                <a:cubicBezTo>
                  <a:pt x="5391544" y="-847"/>
                  <a:pt x="5463038" y="-15319"/>
                  <a:pt x="5602113" y="0"/>
                </a:cubicBezTo>
                <a:cubicBezTo>
                  <a:pt x="5741188" y="15319"/>
                  <a:pt x="6131238" y="15596"/>
                  <a:pt x="6429623" y="0"/>
                </a:cubicBezTo>
                <a:cubicBezTo>
                  <a:pt x="6728008" y="-15596"/>
                  <a:pt x="6632801" y="-18823"/>
                  <a:pt x="6830243" y="0"/>
                </a:cubicBezTo>
                <a:cubicBezTo>
                  <a:pt x="7027685" y="18823"/>
                  <a:pt x="7193391" y="-25435"/>
                  <a:pt x="7486997" y="0"/>
                </a:cubicBezTo>
                <a:cubicBezTo>
                  <a:pt x="7780603" y="25435"/>
                  <a:pt x="8083106" y="8638"/>
                  <a:pt x="8537804" y="0"/>
                </a:cubicBezTo>
                <a:cubicBezTo>
                  <a:pt x="8559020" y="279141"/>
                  <a:pt x="8568106" y="368407"/>
                  <a:pt x="8537804" y="646331"/>
                </a:cubicBezTo>
                <a:cubicBezTo>
                  <a:pt x="8390155" y="635517"/>
                  <a:pt x="8104250" y="633431"/>
                  <a:pt x="7881050" y="646331"/>
                </a:cubicBezTo>
                <a:cubicBezTo>
                  <a:pt x="7657850" y="659231"/>
                  <a:pt x="7229374" y="618831"/>
                  <a:pt x="7053540" y="646331"/>
                </a:cubicBezTo>
                <a:cubicBezTo>
                  <a:pt x="6877706" y="673832"/>
                  <a:pt x="6577654" y="617100"/>
                  <a:pt x="6396785" y="646331"/>
                </a:cubicBezTo>
                <a:cubicBezTo>
                  <a:pt x="6215916" y="675562"/>
                  <a:pt x="6030411" y="646537"/>
                  <a:pt x="5910787" y="646331"/>
                </a:cubicBezTo>
                <a:cubicBezTo>
                  <a:pt x="5791163" y="646125"/>
                  <a:pt x="5502699" y="659381"/>
                  <a:pt x="5254033" y="646331"/>
                </a:cubicBezTo>
                <a:cubicBezTo>
                  <a:pt x="5005367" y="633281"/>
                  <a:pt x="4963755" y="648800"/>
                  <a:pt x="4768035" y="646331"/>
                </a:cubicBezTo>
                <a:cubicBezTo>
                  <a:pt x="4572315" y="643862"/>
                  <a:pt x="4290461" y="676740"/>
                  <a:pt x="4111281" y="646331"/>
                </a:cubicBezTo>
                <a:cubicBezTo>
                  <a:pt x="3932101" y="615922"/>
                  <a:pt x="3733655" y="656547"/>
                  <a:pt x="3539905" y="646331"/>
                </a:cubicBezTo>
                <a:cubicBezTo>
                  <a:pt x="3346155" y="636115"/>
                  <a:pt x="3090884" y="635970"/>
                  <a:pt x="2712395" y="646331"/>
                </a:cubicBezTo>
                <a:cubicBezTo>
                  <a:pt x="2333906" y="656693"/>
                  <a:pt x="2125229" y="630793"/>
                  <a:pt x="1970262" y="646331"/>
                </a:cubicBezTo>
                <a:cubicBezTo>
                  <a:pt x="1815295" y="661869"/>
                  <a:pt x="1525217" y="615597"/>
                  <a:pt x="1228130" y="646331"/>
                </a:cubicBezTo>
                <a:cubicBezTo>
                  <a:pt x="931043" y="677065"/>
                  <a:pt x="884474" y="646150"/>
                  <a:pt x="571376" y="646331"/>
                </a:cubicBezTo>
                <a:cubicBezTo>
                  <a:pt x="258278" y="646512"/>
                  <a:pt x="206019" y="630939"/>
                  <a:pt x="0" y="646331"/>
                </a:cubicBezTo>
                <a:cubicBezTo>
                  <a:pt x="-19273" y="358474"/>
                  <a:pt x="-15128" y="259511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rgbClr val="2E58D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Sarà il coordinatore a gestire l’intero ammontare del finanziamento e quindi a redistribuirlo tra i partner.</a:t>
            </a:r>
          </a:p>
        </p:txBody>
      </p:sp>
    </p:spTree>
    <p:extLst>
      <p:ext uri="{BB962C8B-B14F-4D97-AF65-F5344CB8AC3E}">
        <p14:creationId xmlns:p14="http://schemas.microsoft.com/office/powerpoint/2010/main" val="787655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E0F92F77-FF2E-458C-805B-C358FC339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9229" y="226213"/>
            <a:ext cx="7141029" cy="88173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it-IT" sz="3200" b="1" dirty="0">
                <a:solidFill>
                  <a:srgbClr val="17448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Il Modulo di Candidatura: come costruire il progetto</a:t>
            </a:r>
            <a:endParaRPr lang="it-IT" sz="3200" dirty="0">
              <a:solidFill>
                <a:srgbClr val="17448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4" name="Connettore 1 11">
            <a:extLst>
              <a:ext uri="{FF2B5EF4-FFF2-40B4-BE49-F238E27FC236}">
                <a16:creationId xmlns:a16="http://schemas.microsoft.com/office/drawing/2014/main" id="{8F60F94D-8F02-4F28-949B-C46DE0BF52BF}"/>
              </a:ext>
            </a:extLst>
          </p:cNvPr>
          <p:cNvCxnSpPr/>
          <p:nvPr/>
        </p:nvCxnSpPr>
        <p:spPr>
          <a:xfrm>
            <a:off x="4169229" y="1183052"/>
            <a:ext cx="69450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6217A6B7-1C0C-4209-9101-572B50966DA3}"/>
              </a:ext>
            </a:extLst>
          </p:cNvPr>
          <p:cNvGrpSpPr/>
          <p:nvPr/>
        </p:nvGrpSpPr>
        <p:grpSpPr>
          <a:xfrm>
            <a:off x="3013649" y="1478412"/>
            <a:ext cx="8592860" cy="1737399"/>
            <a:chOff x="886898" y="2526491"/>
            <a:chExt cx="8592860" cy="1559417"/>
          </a:xfrm>
        </p:grpSpPr>
        <p:sp>
          <p:nvSpPr>
            <p:cNvPr id="15" name="Rettangolo arrotondato 14">
              <a:extLst>
                <a:ext uri="{FF2B5EF4-FFF2-40B4-BE49-F238E27FC236}">
                  <a16:creationId xmlns:a16="http://schemas.microsoft.com/office/drawing/2014/main" id="{723654FB-1AC5-4EC8-9C5C-9D17577A76D8}"/>
                </a:ext>
              </a:extLst>
            </p:cNvPr>
            <p:cNvSpPr/>
            <p:nvPr/>
          </p:nvSpPr>
          <p:spPr>
            <a:xfrm rot="5400000">
              <a:off x="4423302" y="-970548"/>
              <a:ext cx="1520052" cy="85928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6" name="CasellaDiTesto 26">
              <a:extLst>
                <a:ext uri="{FF2B5EF4-FFF2-40B4-BE49-F238E27FC236}">
                  <a16:creationId xmlns:a16="http://schemas.microsoft.com/office/drawing/2014/main" id="{6C3A3DEB-859F-49FD-B061-FCED48AFB8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6506" y="2526491"/>
              <a:ext cx="8446458" cy="14751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rtl="0" fontAlgn="base"/>
              <a:r>
                <a:rPr lang="it-IT" sz="1800" b="1" i="0" u="none" strike="noStrike" dirty="0">
                  <a:solidFill>
                    <a:srgbClr val="002060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IDEAZIONE</a:t>
              </a:r>
              <a:r>
                <a:rPr lang="it-IT" sz="1800" b="0" i="0" u="none" strike="noStrike" dirty="0">
                  <a:solidFill>
                    <a:srgbClr val="002060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: perché cooperare con altri partner? </a:t>
              </a:r>
              <a:r>
                <a:rPr lang="it-IT" sz="1800" b="0" i="0" dirty="0">
                  <a:solidFill>
                    <a:srgbClr val="000000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​</a:t>
              </a:r>
            </a:p>
            <a:p>
              <a:pPr algn="just" rtl="0" fontAlgn="base">
                <a:buNone/>
              </a:pPr>
              <a:r>
                <a:rPr lang="it-IT" sz="1800" b="0" i="0" u="none" strike="noStrike" dirty="0">
                  <a:solidFill>
                    <a:srgbClr val="002060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Analisi dei bisogni comuni – corrispondenza con le tematiche dell'azione e del Programma – ricerca partner ad hoc</a:t>
              </a:r>
              <a:r>
                <a:rPr lang="it-IT" sz="1800" b="0" i="0" dirty="0">
                  <a:solidFill>
                    <a:srgbClr val="000000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​</a:t>
              </a:r>
            </a:p>
            <a:p>
              <a:pPr algn="just" rtl="0" fontAlgn="base"/>
              <a:r>
                <a:rPr lang="it-IT" sz="1800" b="1" i="0" u="none" strike="noStrike" dirty="0">
                  <a:solidFill>
                    <a:srgbClr val="002060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PIANIFICAZIONE</a:t>
              </a:r>
              <a:r>
                <a:rPr lang="it-IT" sz="1800" b="0" i="0" u="none" strike="noStrike" dirty="0">
                  <a:solidFill>
                    <a:srgbClr val="002060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: quali sono gli obiettivi e i risultati comuni?</a:t>
              </a:r>
              <a:r>
                <a:rPr lang="en-US" sz="1800" b="0" i="0" dirty="0">
                  <a:solidFill>
                    <a:srgbClr val="000000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​</a:t>
              </a:r>
            </a:p>
            <a:p>
              <a:pPr algn="just" rtl="0" fontAlgn="base">
                <a:buNone/>
              </a:pPr>
              <a:r>
                <a:rPr lang="it-IT" sz="1800" b="0" i="0" u="none" strike="noStrike" dirty="0">
                  <a:solidFill>
                    <a:srgbClr val="002060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obiettivi comuni da raggiungere – risultati comuni da realizzare</a:t>
              </a:r>
              <a:endParaRPr lang="it-IT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8F8C1FED-3B0D-4621-AE28-0895F496C354}"/>
              </a:ext>
            </a:extLst>
          </p:cNvPr>
          <p:cNvGrpSpPr/>
          <p:nvPr/>
        </p:nvGrpSpPr>
        <p:grpSpPr>
          <a:xfrm>
            <a:off x="256854" y="4849403"/>
            <a:ext cx="9222900" cy="1818525"/>
            <a:chOff x="256854" y="4849403"/>
            <a:chExt cx="9222900" cy="1818525"/>
          </a:xfrm>
        </p:grpSpPr>
        <p:sp>
          <p:nvSpPr>
            <p:cNvPr id="17" name="Rettangolo arrotondato 50">
              <a:extLst>
                <a:ext uri="{FF2B5EF4-FFF2-40B4-BE49-F238E27FC236}">
                  <a16:creationId xmlns:a16="http://schemas.microsoft.com/office/drawing/2014/main" id="{6C924BB6-668E-45FE-863A-632B48AF227D}"/>
                </a:ext>
              </a:extLst>
            </p:cNvPr>
            <p:cNvSpPr/>
            <p:nvPr/>
          </p:nvSpPr>
          <p:spPr>
            <a:xfrm rot="5400000">
              <a:off x="3959041" y="1147216"/>
              <a:ext cx="1818525" cy="92229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8" name="CasellaDiTesto 51">
              <a:extLst>
                <a:ext uri="{FF2B5EF4-FFF2-40B4-BE49-F238E27FC236}">
                  <a16:creationId xmlns:a16="http://schemas.microsoft.com/office/drawing/2014/main" id="{51BB7CED-4267-4035-80BC-0232371B38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753" y="5010828"/>
              <a:ext cx="9144001" cy="1643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rtl="0" fontAlgn="base"/>
              <a:r>
                <a:rPr lang="it-IT" sz="1800" b="1" i="0" u="none" strike="noStrike" dirty="0">
                  <a:solidFill>
                    <a:srgbClr val="002060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CONCLUSIONE DEL PROGETTO</a:t>
              </a:r>
              <a:r>
                <a:rPr lang="it-IT" sz="1800" b="0" i="0" u="none" strike="noStrike" dirty="0">
                  <a:solidFill>
                    <a:srgbClr val="002060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: quali risultati sono stati implementati? </a:t>
              </a:r>
              <a:r>
                <a:rPr lang="it-IT" sz="1800" b="0" i="0" dirty="0">
                  <a:solidFill>
                    <a:srgbClr val="000000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​</a:t>
              </a:r>
            </a:p>
            <a:p>
              <a:pPr algn="just" rtl="0" fontAlgn="base"/>
              <a:r>
                <a:rPr lang="it-IT" sz="1800" b="1" i="0" u="none" strike="noStrike" dirty="0">
                  <a:solidFill>
                    <a:srgbClr val="002060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IMPATTO</a:t>
              </a:r>
              <a:r>
                <a:rPr lang="it-IT" sz="1800" b="0" i="0" u="none" strike="noStrike" dirty="0">
                  <a:solidFill>
                    <a:srgbClr val="002060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 dei risultati sulle organizzazioni coinvolte, sul territorio dei partner e oltre.</a:t>
              </a:r>
              <a:r>
                <a:rPr lang="en-US" sz="1800" b="0" i="0" dirty="0">
                  <a:solidFill>
                    <a:srgbClr val="000000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​</a:t>
              </a:r>
            </a:p>
            <a:p>
              <a:pPr algn="just" rtl="0" fontAlgn="base"/>
              <a:r>
                <a:rPr lang="it-IT" sz="1800" b="1" i="0" u="none" strike="noStrike" dirty="0">
                  <a:solidFill>
                    <a:srgbClr val="002060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DISSEMINAZIONE E VALORIZZAZIONE</a:t>
              </a:r>
              <a:r>
                <a:rPr lang="it-IT" sz="1800" b="0" i="0" u="none" strike="noStrike" dirty="0">
                  <a:solidFill>
                    <a:srgbClr val="002060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: a chi far conoscere e come condividere i risultati?</a:t>
              </a:r>
              <a:r>
                <a:rPr lang="it-IT" sz="1800" b="0" i="0" dirty="0">
                  <a:solidFill>
                    <a:srgbClr val="000000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​</a:t>
              </a:r>
            </a:p>
            <a:p>
              <a:pPr algn="just" rtl="0" fontAlgn="base"/>
              <a:r>
                <a:rPr lang="it-IT" sz="1800" b="1" i="0" u="none" strike="noStrike" dirty="0">
                  <a:solidFill>
                    <a:srgbClr val="002060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SOSTENIBILITA</a:t>
              </a:r>
              <a:r>
                <a:rPr lang="it-IT" sz="1800" b="0" i="0" u="none" strike="noStrike" dirty="0">
                  <a:solidFill>
                    <a:srgbClr val="002060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': utilizzo dei risultati dopo la conclusione del progetto</a:t>
              </a:r>
              <a:endParaRPr lang="it-IT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1AB6CBBB-389D-4208-BE6C-0A9A67EFA827}"/>
              </a:ext>
            </a:extLst>
          </p:cNvPr>
          <p:cNvGrpSpPr/>
          <p:nvPr/>
        </p:nvGrpSpPr>
        <p:grpSpPr>
          <a:xfrm>
            <a:off x="1788742" y="3309521"/>
            <a:ext cx="8592857" cy="1401287"/>
            <a:chOff x="886897" y="3657601"/>
            <a:chExt cx="8592857" cy="1401287"/>
          </a:xfrm>
        </p:grpSpPr>
        <p:sp>
          <p:nvSpPr>
            <p:cNvPr id="19" name="Rettangolo arrotondato 21">
              <a:extLst>
                <a:ext uri="{FF2B5EF4-FFF2-40B4-BE49-F238E27FC236}">
                  <a16:creationId xmlns:a16="http://schemas.microsoft.com/office/drawing/2014/main" id="{0199A37D-331A-4F30-9F81-A88CB73BA4F0}"/>
                </a:ext>
              </a:extLst>
            </p:cNvPr>
            <p:cNvSpPr/>
            <p:nvPr/>
          </p:nvSpPr>
          <p:spPr>
            <a:xfrm rot="5400000">
              <a:off x="4498040" y="46458"/>
              <a:ext cx="1370572" cy="859285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2400"/>
            </a:p>
          </p:txBody>
        </p:sp>
        <p:sp>
          <p:nvSpPr>
            <p:cNvPr id="20" name="CasellaDiTesto 22">
              <a:extLst>
                <a:ext uri="{FF2B5EF4-FFF2-40B4-BE49-F238E27FC236}">
                  <a16:creationId xmlns:a16="http://schemas.microsoft.com/office/drawing/2014/main" id="{2ED2DC80-1879-41C9-852F-240887AD31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9277" y="3692360"/>
              <a:ext cx="7725127" cy="1366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rtl="0" fontAlgn="base"/>
              <a:r>
                <a:rPr lang="it-IT" sz="1800" b="1" i="0" u="none" strike="noStrike" dirty="0">
                  <a:solidFill>
                    <a:srgbClr val="002060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IMPLEMENTAZIONE</a:t>
              </a:r>
              <a:r>
                <a:rPr lang="it-IT" sz="1800" b="0" i="0" u="none" strike="noStrike" dirty="0">
                  <a:solidFill>
                    <a:srgbClr val="002060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: come raggiungere gli obiettivi comuni prefissati?</a:t>
              </a:r>
              <a:r>
                <a:rPr lang="it-IT" sz="1800" b="0" i="0" dirty="0">
                  <a:solidFill>
                    <a:srgbClr val="000000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​</a:t>
              </a:r>
            </a:p>
            <a:p>
              <a:pPr algn="just" rtl="0" fontAlgn="base">
                <a:buNone/>
              </a:pPr>
              <a:r>
                <a:rPr lang="it-IT" sz="1800" b="0" i="0" u="none" strike="noStrike" dirty="0">
                  <a:solidFill>
                    <a:srgbClr val="002060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Attività di varia tipologia volte al raggiungimento degli obiettivi comuni</a:t>
              </a:r>
              <a:r>
                <a:rPr lang="it-IT" sz="1800" b="0" i="0" dirty="0">
                  <a:solidFill>
                    <a:srgbClr val="000000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​</a:t>
              </a:r>
            </a:p>
            <a:p>
              <a:pPr algn="just" rtl="0" fontAlgn="base"/>
              <a:r>
                <a:rPr lang="it-IT" sz="1800" b="1" i="0" u="none" strike="noStrike" dirty="0">
                  <a:solidFill>
                    <a:srgbClr val="002060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MONITORAGGIO E VALUTAZIONE</a:t>
              </a:r>
              <a:r>
                <a:rPr lang="it-IT" sz="1800" b="0" i="0" u="none" strike="noStrike" dirty="0">
                  <a:solidFill>
                    <a:srgbClr val="002060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: analisi del percorso implementato</a:t>
              </a:r>
              <a:r>
                <a:rPr lang="it-IT" sz="1800" b="0" i="0" dirty="0">
                  <a:solidFill>
                    <a:srgbClr val="000000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​</a:t>
              </a:r>
            </a:p>
            <a:p>
              <a:pPr algn="just" rtl="0" fontAlgn="base">
                <a:buNone/>
              </a:pPr>
              <a:r>
                <a:rPr lang="it-IT" sz="1800" b="0" i="0" u="none" strike="noStrike" dirty="0">
                  <a:solidFill>
                    <a:srgbClr val="002060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Attività strutturate di monitoraggio e valutazione</a:t>
              </a:r>
              <a:r>
                <a:rPr lang="it-IT" sz="1400" b="0" i="0" u="none" strike="noStrike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lang="it-IT" sz="1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1772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E0F92F77-FF2E-458C-805B-C358FC339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9229" y="226213"/>
            <a:ext cx="7141029" cy="88173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3200" b="1" dirty="0">
                <a:solidFill>
                  <a:srgbClr val="17448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 priorità</a:t>
            </a:r>
            <a:endParaRPr lang="it-IT" sz="3200" dirty="0">
              <a:solidFill>
                <a:srgbClr val="17448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4" name="Connettore 1 11">
            <a:extLst>
              <a:ext uri="{FF2B5EF4-FFF2-40B4-BE49-F238E27FC236}">
                <a16:creationId xmlns:a16="http://schemas.microsoft.com/office/drawing/2014/main" id="{8F60F94D-8F02-4F28-949B-C46DE0BF52BF}"/>
              </a:ext>
            </a:extLst>
          </p:cNvPr>
          <p:cNvCxnSpPr/>
          <p:nvPr/>
        </p:nvCxnSpPr>
        <p:spPr>
          <a:xfrm>
            <a:off x="4169229" y="1183052"/>
            <a:ext cx="69450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9B6136B-B564-4A98-8E2A-C82A5F13E21D}"/>
              </a:ext>
            </a:extLst>
          </p:cNvPr>
          <p:cNvSpPr txBox="1"/>
          <p:nvPr/>
        </p:nvSpPr>
        <p:spPr>
          <a:xfrm>
            <a:off x="3657600" y="1529728"/>
            <a:ext cx="745671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Roboto" panose="02000000000000000000" pitchFamily="2" charset="0"/>
                <a:ea typeface="Roboto" panose="02000000000000000000" pitchFamily="2" charset="0"/>
              </a:rPr>
              <a:t>I progetti devono tenere conto delle </a:t>
            </a:r>
            <a:r>
              <a:rPr lang="it-IT" sz="22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principali priorità del programma</a:t>
            </a:r>
            <a:r>
              <a:rPr lang="it-IT" sz="2200" dirty="0">
                <a:latin typeface="Roboto" panose="02000000000000000000" pitchFamily="2" charset="0"/>
                <a:ea typeface="Roboto" panose="02000000000000000000" pitchFamily="2" charset="0"/>
              </a:rPr>
              <a:t> Erasmus+ come la </a:t>
            </a:r>
            <a:r>
              <a:rPr lang="it-IT" sz="2200" b="1" dirty="0">
                <a:latin typeface="Roboto" panose="02000000000000000000" pitchFamily="2" charset="0"/>
                <a:ea typeface="Roboto" panose="02000000000000000000" pitchFamily="2" charset="0"/>
              </a:rPr>
              <a:t>transizione ecologica</a:t>
            </a:r>
            <a:r>
              <a:rPr lang="it-IT" sz="22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it-IT" sz="2200" b="1" dirty="0">
                <a:latin typeface="Roboto" panose="02000000000000000000" pitchFamily="2" charset="0"/>
                <a:ea typeface="Roboto" panose="02000000000000000000" pitchFamily="2" charset="0"/>
              </a:rPr>
              <a:t>l'inclusione dei gruppi vulnerabili</a:t>
            </a:r>
            <a:r>
              <a:rPr lang="it-IT" sz="2200" dirty="0">
                <a:latin typeface="Roboto" panose="02000000000000000000" pitchFamily="2" charset="0"/>
                <a:ea typeface="Roboto" panose="02000000000000000000" pitchFamily="2" charset="0"/>
              </a:rPr>
              <a:t>, la trasformazione </a:t>
            </a:r>
            <a:r>
              <a:rPr lang="it-IT" sz="2200" b="1" dirty="0">
                <a:latin typeface="Roboto" panose="02000000000000000000" pitchFamily="2" charset="0"/>
                <a:ea typeface="Roboto" panose="02000000000000000000" pitchFamily="2" charset="0"/>
              </a:rPr>
              <a:t>digitale</a:t>
            </a:r>
            <a:r>
              <a:rPr lang="it-IT" sz="2200" dirty="0">
                <a:latin typeface="Roboto" panose="02000000000000000000" pitchFamily="2" charset="0"/>
                <a:ea typeface="Roboto" panose="02000000000000000000" pitchFamily="2" charset="0"/>
              </a:rPr>
              <a:t> o il rafforzamento della </a:t>
            </a:r>
            <a:r>
              <a:rPr lang="it-IT" sz="2200" b="1" dirty="0">
                <a:latin typeface="Roboto" panose="02000000000000000000" pitchFamily="2" charset="0"/>
                <a:ea typeface="Roboto" panose="02000000000000000000" pitchFamily="2" charset="0"/>
              </a:rPr>
              <a:t>partecipazione</a:t>
            </a:r>
            <a:r>
              <a:rPr lang="it-IT" sz="2200" dirty="0">
                <a:latin typeface="Roboto" panose="02000000000000000000" pitchFamily="2" charset="0"/>
                <a:ea typeface="Roboto" panose="02000000000000000000" pitchFamily="2" charset="0"/>
              </a:rPr>
              <a:t> alla vita democratica.</a:t>
            </a:r>
          </a:p>
          <a:p>
            <a:endParaRPr lang="it-IT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 rtl="0" fontAlgn="base"/>
            <a:r>
              <a:rPr lang="it-IT" sz="2200" dirty="0">
                <a:latin typeface="Roboto" panose="02000000000000000000" pitchFamily="2" charset="0"/>
                <a:ea typeface="Roboto" panose="02000000000000000000" pitchFamily="2" charset="0"/>
              </a:rPr>
              <a:t>Ci sono inoltre </a:t>
            </a:r>
            <a:r>
              <a:rPr lang="it-IT" sz="22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priorità specifiche del Settore Scuola </a:t>
            </a:r>
            <a:r>
              <a:rPr lang="it-IT" sz="2200" dirty="0">
                <a:latin typeface="Roboto" panose="02000000000000000000" pitchFamily="2" charset="0"/>
                <a:ea typeface="Roboto" panose="02000000000000000000" pitchFamily="2" charset="0"/>
              </a:rPr>
              <a:t>che comprendono: lotta </a:t>
            </a:r>
            <a:r>
              <a:rPr lang="it-IT" sz="2200" b="1" dirty="0">
                <a:latin typeface="Roboto" panose="02000000000000000000" pitchFamily="2" charset="0"/>
                <a:ea typeface="Roboto" panose="02000000000000000000" pitchFamily="2" charset="0"/>
              </a:rPr>
              <a:t>all’</a:t>
            </a:r>
            <a:r>
              <a:rPr lang="it-IT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abbandono</a:t>
            </a: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scolastico, sviluppo delle </a:t>
            </a:r>
            <a:r>
              <a:rPr lang="it-IT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competenze</a:t>
            </a: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di base e competenze chiave, professioni dell'</a:t>
            </a:r>
            <a:r>
              <a:rPr lang="it-IT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insegnamento</a:t>
            </a: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l’approccio globale all'apprendimento delle </a:t>
            </a:r>
            <a:r>
              <a:rPr lang="it-IT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lingue</a:t>
            </a: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it-IT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STEAM</a:t>
            </a: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sistemi di educazione e cura della prima </a:t>
            </a:r>
            <a:r>
              <a:rPr lang="it-IT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infanzia</a:t>
            </a: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di alta qualità, </a:t>
            </a:r>
            <a:r>
              <a:rPr lang="it-IT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riconoscimento</a:t>
            </a: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dei risultati di apprendimento per i partecipanti alla mobilità </a:t>
            </a:r>
            <a:endParaRPr lang="it-IT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it-IT" sz="2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1BC339D-435B-4685-8DF9-D28A8243C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5812"/>
            <a:ext cx="3543207" cy="360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7142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a xmlns="a5a5994b-e301-4e9f-bcd0-60ef9f73a45d" xsi:nil="true"/>
    <_Flow_SignoffStatus xmlns="a5a5994b-e301-4e9f-bcd0-60ef9f73a45d" xsi:nil="true"/>
    <lcf76f155ced4ddcb4097134ff3c332f xmlns="a5a5994b-e301-4e9f-bcd0-60ef9f73a45d">
      <Terms xmlns="http://schemas.microsoft.com/office/infopath/2007/PartnerControls"/>
    </lcf76f155ced4ddcb4097134ff3c332f>
    <ultimamodificadocumento xmlns="a5a5994b-e301-4e9f-bcd0-60ef9f73a45d" xsi:nil="true"/>
    <TaxCatchAll xmlns="8d7ce21d-b23d-4e75-8275-8f72d627495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0D1E0440ACFE54D9CE9AC3B1F8D6CE6" ma:contentTypeVersion="19" ma:contentTypeDescription="Creare un nuovo documento." ma:contentTypeScope="" ma:versionID="103c0a5b51d3922d0819696b8822e96d">
  <xsd:schema xmlns:xsd="http://www.w3.org/2001/XMLSchema" xmlns:xs="http://www.w3.org/2001/XMLSchema" xmlns:p="http://schemas.microsoft.com/office/2006/metadata/properties" xmlns:ns2="8d7ce21d-b23d-4e75-8275-8f72d6274957" xmlns:ns3="a5a5994b-e301-4e9f-bcd0-60ef9f73a45d" targetNamespace="http://schemas.microsoft.com/office/2006/metadata/properties" ma:root="true" ma:fieldsID="6283c8831534eeaa9b7dafa423d6f854" ns2:_="" ns3:_="">
    <xsd:import namespace="8d7ce21d-b23d-4e75-8275-8f72d6274957"/>
    <xsd:import namespace="a5a5994b-e301-4e9f-bcd0-60ef9f73a45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ultimamodificadocumento" minOccurs="0"/>
                <xsd:element ref="ns3:_Flow_SignoffStatus" minOccurs="0"/>
                <xsd:element ref="ns3:MediaLengthInSeconds" minOccurs="0"/>
                <xsd:element ref="ns3:data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ce21d-b23d-4e75-8275-8f72d627495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2a98142f-01aa-42f5-a9be-35dd5e90f868}" ma:internalName="TaxCatchAll" ma:showField="CatchAllData" ma:web="8d7ce21d-b23d-4e75-8275-8f72d62749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a5994b-e301-4e9f-bcd0-60ef9f73a4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ultimamodificadocumento" ma:index="20" nillable="true" ma:displayName="ultima modifica documento" ma:format="DateOnly" ma:internalName="ultimamodificadocumento">
      <xsd:simpleType>
        <xsd:restriction base="dms:DateTime"/>
      </xsd:simpleType>
    </xsd:element>
    <xsd:element name="_Flow_SignoffStatus" ma:index="21" nillable="true" ma:displayName="Stato consenso" ma:internalName="Stato_x0020_consenso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data" ma:index="23" nillable="true" ma:displayName="data " ma:format="DateOnly" ma:internalName="data">
      <xsd:simpleType>
        <xsd:restriction base="dms:DateTime"/>
      </xsd:simpleType>
    </xsd:element>
    <xsd:element name="lcf76f155ced4ddcb4097134ff3c332f" ma:index="25" nillable="true" ma:taxonomy="true" ma:internalName="lcf76f155ced4ddcb4097134ff3c332f" ma:taxonomyFieldName="MediaServiceImageTags" ma:displayName="Tag immagine" ma:readOnly="false" ma:fieldId="{5cf76f15-5ced-4ddc-b409-7134ff3c332f}" ma:taxonomyMulti="true" ma:sspId="a087d216-9da7-4ca6-a432-9e625d0d44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1B7F1A-E555-4365-B98A-31EA52A16179}">
  <ds:schemaRefs>
    <ds:schemaRef ds:uri="http://schemas.microsoft.com/office/2006/metadata/properties"/>
    <ds:schemaRef ds:uri="http://schemas.microsoft.com/office/infopath/2007/PartnerControls"/>
    <ds:schemaRef ds:uri="a5a5994b-e301-4e9f-bcd0-60ef9f73a45d"/>
    <ds:schemaRef ds:uri="8d7ce21d-b23d-4e75-8275-8f72d6274957"/>
  </ds:schemaRefs>
</ds:datastoreItem>
</file>

<file path=customXml/itemProps2.xml><?xml version="1.0" encoding="utf-8"?>
<ds:datastoreItem xmlns:ds="http://schemas.openxmlformats.org/officeDocument/2006/customXml" ds:itemID="{131739F5-BB1B-4724-86D4-8A7E96879E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2C384B-A1DB-45CE-8CF9-FFF9265EEA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7ce21d-b23d-4e75-8275-8f72d6274957"/>
    <ds:schemaRef ds:uri="a5a5994b-e301-4e9f-bcd0-60ef9f73a4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1046</Words>
  <Application>Microsoft Office PowerPoint</Application>
  <PresentationFormat>Widescreen</PresentationFormat>
  <Paragraphs>106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Roboto</vt:lpstr>
      <vt:lpstr>Roboto Black</vt:lpstr>
      <vt:lpstr>Roboto Medium</vt:lpstr>
      <vt:lpstr>Roboto Thin</vt:lpstr>
      <vt:lpstr>Segoe UI</vt:lpstr>
      <vt:lpstr>Wingdings</vt:lpstr>
      <vt:lpstr>Tema di Office</vt:lpstr>
      <vt:lpstr>PARTENARIATI SU PICCOLA SCALA ERASMUS+ </vt:lpstr>
      <vt:lpstr>Erasmus+: le opportunità per la scuola</vt:lpstr>
      <vt:lpstr>Perché un Partenariato su piccola scala?</vt:lpstr>
      <vt:lpstr>Cosa si può fare in un Partenariato su piccola scala?</vt:lpstr>
      <vt:lpstr>Caratteristiche del progetto - 1</vt:lpstr>
      <vt:lpstr>Caratteristiche del progetto - 2</vt:lpstr>
      <vt:lpstr>Il finanziamento </vt:lpstr>
      <vt:lpstr>Il Modulo di Candidatura: come costruire il progetto</vt:lpstr>
      <vt:lpstr>Le priorità</vt:lpstr>
      <vt:lpstr>Come vengono valutate le candidature  </vt:lpstr>
      <vt:lpstr>Titolarietà nella preparazione della candidatura e nella gestione del progetto </vt:lpstr>
      <vt:lpstr>Risorse utili: </vt:lpstr>
      <vt:lpstr>CONTATTI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Miriam Guerrini</dc:creator>
  <cp:lastModifiedBy>Laura Nava</cp:lastModifiedBy>
  <cp:revision>41</cp:revision>
  <dcterms:created xsi:type="dcterms:W3CDTF">2022-05-24T09:51:13Z</dcterms:created>
  <dcterms:modified xsi:type="dcterms:W3CDTF">2022-07-08T10:34:17Z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0x010100B0D1E0440ACFE54D9CE9AC3B1F8D6CE6</vt:lpwstr>
  </property>
  <property fmtid="{D5CDD505-2E9C-101B-9397-08002B2CF9AE}" pid="3" name="MediaServiceImageTags">
    <vt:lpwstr/>
  </property>
</Properties>
</file>