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8" r:id="rId5"/>
    <p:sldId id="260" r:id="rId6"/>
    <p:sldId id="268" r:id="rId7"/>
    <p:sldId id="261" r:id="rId8"/>
    <p:sldId id="264" r:id="rId9"/>
    <p:sldId id="267" r:id="rId10"/>
    <p:sldId id="265" r:id="rId11"/>
    <p:sldId id="262" r:id="rId12"/>
    <p:sldId id="269" r:id="rId13"/>
    <p:sldId id="266" r:id="rId1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E98"/>
    <a:srgbClr val="D84517"/>
    <a:srgbClr val="0B9338"/>
    <a:srgbClr val="2FAA67"/>
    <a:srgbClr val="3DA937"/>
    <a:srgbClr val="1F71B9"/>
    <a:srgbClr val="009E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148"/>
    <p:restoredTop sz="94599"/>
  </p:normalViewPr>
  <p:slideViewPr>
    <p:cSldViewPr snapToGrid="0" showGuides="1">
      <p:cViewPr varScale="1">
        <p:scale>
          <a:sx n="106" d="100"/>
          <a:sy n="106" d="100"/>
        </p:scale>
        <p:origin x="124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8E09E8A-C425-41A5-CA24-F0A397C950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635C1-C6FB-BE48-AB8D-D0156EC83E22}" type="datetimeFigureOut">
              <a:rPr lang="it-IT" smtClean="0"/>
              <a:t>19/11/2024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7BB3B44-399F-0703-B53E-0FAB7F47F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6540A8B-20C7-B5E2-C3C9-F0FFAEEF1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06B60-6FBD-A24E-8346-22AC27238F94}" type="slidenum">
              <a:rPr lang="it-IT" smtClean="0"/>
              <a:t>‹N›</a:t>
            </a:fld>
            <a:endParaRPr lang="it-IT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86A36746-F60E-29AD-A9D1-6AB6116AA3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itolo 1">
            <a:extLst>
              <a:ext uri="{FF2B5EF4-FFF2-40B4-BE49-F238E27FC236}">
                <a16:creationId xmlns:a16="http://schemas.microsoft.com/office/drawing/2014/main" id="{18E73819-973B-0877-65DB-0366D5E6E1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77228" y="2618212"/>
            <a:ext cx="8589894" cy="1133809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defRPr sz="4800" b="1">
                <a:solidFill>
                  <a:srgbClr val="005E98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it-IT" dirty="0"/>
              <a:t>Click </a:t>
            </a:r>
            <a:r>
              <a:rPr lang="it-IT" dirty="0" err="1"/>
              <a:t>here</a:t>
            </a:r>
            <a:r>
              <a:rPr lang="it-IT" dirty="0"/>
              <a:t> to </a:t>
            </a:r>
            <a:r>
              <a:rPr lang="it-IT" dirty="0" err="1"/>
              <a:t>insert</a:t>
            </a:r>
            <a:r>
              <a:rPr lang="it-IT" dirty="0"/>
              <a:t> </a:t>
            </a:r>
            <a:r>
              <a:rPr lang="it-IT" dirty="0" err="1"/>
              <a:t>title</a:t>
            </a:r>
            <a:endParaRPr lang="it-IT" dirty="0"/>
          </a:p>
        </p:txBody>
      </p:sp>
      <p:sp>
        <p:nvSpPr>
          <p:cNvPr id="12" name="Segnaposto testo 2">
            <a:extLst>
              <a:ext uri="{FF2B5EF4-FFF2-40B4-BE49-F238E27FC236}">
                <a16:creationId xmlns:a16="http://schemas.microsoft.com/office/drawing/2014/main" id="{27A55739-3740-BF82-FE39-6910C1780A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37726" y="4239788"/>
            <a:ext cx="7116548" cy="348270"/>
          </a:xfrm>
        </p:spPr>
        <p:txBody>
          <a:bodyPr>
            <a:normAutofit/>
          </a:bodyPr>
          <a:lstStyle>
            <a:lvl1pPr marL="0" indent="0" algn="ctr">
              <a:buNone/>
              <a:defRPr sz="2000" b="0">
                <a:solidFill>
                  <a:srgbClr val="0B9338"/>
                </a:solidFill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5214175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6DB3AC6-1A62-537A-4CE1-654C8CB9B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1D1BD72E-CE58-52B5-78F7-59794B30C8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5008BEA-68DE-E878-439C-D5BBF9562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635C1-C6FB-BE48-AB8D-D0156EC83E22}" type="datetimeFigureOut">
              <a:rPr lang="it-IT" smtClean="0"/>
              <a:t>19/11/2024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4D5EFE7-5C93-DD2E-4940-F09B0FAA6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003076D-03AD-A0DE-A949-A5B8958CF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06B60-6FBD-A24E-8346-22AC27238F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5006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B2D1EE6E-2739-6804-3E47-819890E5FA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37505EEC-003A-DC8F-AD9B-87F07969BF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24808DF-3F6C-A711-CD87-4988B9ECE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635C1-C6FB-BE48-AB8D-D0156EC83E22}" type="datetimeFigureOut">
              <a:rPr lang="it-IT" smtClean="0"/>
              <a:t>19/11/2024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B1A3B02-A3C3-6658-6D5F-9C878CC96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2443C4F-E85D-5059-6518-96A76291E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06B60-6FBD-A24E-8346-22AC27238F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96195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251C3D4-B5A7-4F42-614F-9228F5FCF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635C1-C6FB-BE48-AB8D-D0156EC83E22}" type="datetimeFigureOut">
              <a:rPr lang="it-IT" smtClean="0"/>
              <a:t>19/11/2024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56B362B-80A0-E9EE-5FEA-374B22B9F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ED8A77A-1FD0-217A-20F3-1BF3B52E8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06B60-6FBD-A24E-8346-22AC27238F94}" type="slidenum">
              <a:rPr lang="it-IT" smtClean="0"/>
              <a:t>‹N›</a:t>
            </a:fld>
            <a:endParaRPr lang="it-IT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5C765286-5CCB-1152-5A9B-4D938A513A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548B462E-5D6E-ED16-04AC-5FC9333924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2885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Click </a:t>
            </a:r>
            <a:r>
              <a:rPr lang="it-IT" dirty="0" err="1"/>
              <a:t>here</a:t>
            </a:r>
            <a:r>
              <a:rPr lang="it-IT" dirty="0"/>
              <a:t> to </a:t>
            </a:r>
            <a:r>
              <a:rPr lang="it-IT" dirty="0" err="1"/>
              <a:t>insert</a:t>
            </a:r>
            <a:r>
              <a:rPr lang="it-IT" dirty="0"/>
              <a:t> </a:t>
            </a:r>
            <a:r>
              <a:rPr lang="it-IT" dirty="0" err="1"/>
              <a:t>title</a:t>
            </a:r>
            <a:endParaRPr lang="it-IT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B8C237E-2FA6-5ACA-002B-78558C1D4F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93505"/>
            <a:ext cx="10515600" cy="32437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25767586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DC1E87E5-6DFF-B04F-5E59-297FD8FDF81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4537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62F570A-28CB-30C8-F5D9-9385BC2F8C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7188335-824E-81CA-C555-5C0AF6037A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5DC5239-7AD4-1C0B-D11B-E0AE018AEB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B9C5623-B660-0B63-619C-CC0B34B5E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635C1-C6FB-BE48-AB8D-D0156EC83E22}" type="datetimeFigureOut">
              <a:rPr lang="it-IT" smtClean="0"/>
              <a:t>19/11/2024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DF69EBB-E78C-CCC2-A6FA-939C51AFA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8FA3B96-DEFF-601D-3138-9F389B204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06B60-6FBD-A24E-8346-22AC27238F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6740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E320F7F-1AD7-DE4F-6667-763BBD8BE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A4F02D4-2564-40C8-F27A-36B1EC9C9B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2AB94708-36CD-45AC-1C19-B4CB19A98F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E4BD5024-14F4-0CBA-EDBA-7835E03FC4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0A62C300-1008-0563-B14E-7C9F54CDB6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D34A9B13-D9AE-6B4C-A8E2-97E152F29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635C1-C6FB-BE48-AB8D-D0156EC83E22}" type="datetimeFigureOut">
              <a:rPr lang="it-IT" smtClean="0"/>
              <a:t>19/11/2024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93E7928F-FC56-006F-DC2A-274DC0B43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BAF93FE5-0B82-4B3D-8BDF-335EA2CF7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06B60-6FBD-A24E-8346-22AC27238F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0956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2009EE3-8E70-41C2-D72C-54F622338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49812282-5755-F5DE-40F6-C7E912A0B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635C1-C6FB-BE48-AB8D-D0156EC83E22}" type="datetimeFigureOut">
              <a:rPr lang="it-IT" smtClean="0"/>
              <a:t>19/11/2024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BA68BA88-4078-ACBC-2DB3-64E2A8AF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054BDB2-6F86-AE6B-3E83-30805261E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06B60-6FBD-A24E-8346-22AC27238F94}" type="slidenum">
              <a:rPr lang="it-IT" smtClean="0"/>
              <a:t>‹N›</a:t>
            </a:fld>
            <a:endParaRPr lang="it-IT"/>
          </a:p>
        </p:txBody>
      </p:sp>
      <p:sp>
        <p:nvSpPr>
          <p:cNvPr id="6" name="Segnaposto testo 2">
            <a:extLst>
              <a:ext uri="{FF2B5EF4-FFF2-40B4-BE49-F238E27FC236}">
                <a16:creationId xmlns:a16="http://schemas.microsoft.com/office/drawing/2014/main" id="{313AF988-23F5-CA04-856B-AB190DBF27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33205"/>
            <a:ext cx="10515600" cy="32437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154587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1B8CD3D4-73DB-7A7A-4BD2-2A056D93C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635C1-C6FB-BE48-AB8D-D0156EC83E22}" type="datetimeFigureOut">
              <a:rPr lang="it-IT" smtClean="0"/>
              <a:t>19/11/2024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3536EF02-67CE-284F-FDC3-321D45804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22B2AE9-981F-3BF8-888C-6F5AD3893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06B60-6FBD-A24E-8346-22AC27238F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50417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88EB172-A70B-7A95-B2AD-25BC3E57A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21FC6E3-7CF6-8842-AB67-6B076EF7F3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C5565E9-D602-2A88-A365-2ED0CADBD4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23E5BEC-3578-666D-A66A-08CF039483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635C1-C6FB-BE48-AB8D-D0156EC83E22}" type="datetimeFigureOut">
              <a:rPr lang="it-IT" smtClean="0"/>
              <a:t>19/11/2024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094FDF7-FF2D-6544-A055-015771804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40C53FD-EBAB-976B-806F-970E9B4CB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06B60-6FBD-A24E-8346-22AC27238F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9483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AAD67C3-0A27-63CA-5B00-885F4A2A1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C6FB3BD4-7DFC-C7C1-0BA8-CC810CE1F0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4A2EDB0-D031-1A76-BE23-9A7205A463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6BB129E-5BB1-8B2A-3EDB-2E39AD8608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635C1-C6FB-BE48-AB8D-D0156EC83E22}" type="datetimeFigureOut">
              <a:rPr lang="it-IT" smtClean="0"/>
              <a:t>19/11/2024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5E17AF7-38AE-1D07-93E3-3630E52AE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F50A0F4-52BB-4456-E70C-5E9510CF5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06B60-6FBD-A24E-8346-22AC27238F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23012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323231E9-2939-08E5-D386-DAF3E1ADA9D2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335A580E-DF00-7999-8107-02CFF7B24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7916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Click </a:t>
            </a:r>
            <a:r>
              <a:rPr lang="it-IT" dirty="0" err="1"/>
              <a:t>here</a:t>
            </a:r>
            <a:r>
              <a:rPr lang="it-IT" dirty="0"/>
              <a:t> to </a:t>
            </a:r>
            <a:r>
              <a:rPr lang="it-IT" dirty="0" err="1"/>
              <a:t>insert</a:t>
            </a:r>
            <a:r>
              <a:rPr lang="it-IT" dirty="0"/>
              <a:t> </a:t>
            </a:r>
            <a:r>
              <a:rPr lang="it-IT" dirty="0" err="1"/>
              <a:t>title</a:t>
            </a:r>
            <a:endParaRPr lang="it-IT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7FD272F-2B35-6FC5-ECD8-7811ADDDFF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784118"/>
            <a:ext cx="10515600" cy="32437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9C3734C-7A0C-08CE-924F-47D5D6F509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2635C1-C6FB-BE48-AB8D-D0156EC83E22}" type="datetimeFigureOut">
              <a:rPr lang="it-IT" smtClean="0"/>
              <a:t>19/11/2024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186F18C-10E7-AD2B-9803-7A3A4C8D75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41BB01D-2C55-4976-F9F2-3CC4A0D715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E06B60-6FBD-A24E-8346-22AC27238F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5493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05E98"/>
          </a:solidFill>
          <a:latin typeface="Poppins" pitchFamily="2" charset="77"/>
          <a:ea typeface="+mj-ea"/>
          <a:cs typeface="Poppins" pitchFamily="2" charset="77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Poppins" pitchFamily="2" charset="77"/>
          <a:ea typeface="+mn-ea"/>
          <a:cs typeface="Poppins" pitchFamily="2" charset="77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Poppins" pitchFamily="2" charset="77"/>
          <a:ea typeface="+mn-ea"/>
          <a:cs typeface="Poppins" pitchFamily="2" charset="77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85000"/>
              <a:lumOff val="15000"/>
            </a:schemeClr>
          </a:solidFill>
          <a:latin typeface="Poppins" pitchFamily="2" charset="77"/>
          <a:ea typeface="+mn-ea"/>
          <a:cs typeface="Poppins" pitchFamily="2" charset="77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Poppins" pitchFamily="2" charset="77"/>
          <a:ea typeface="+mn-ea"/>
          <a:cs typeface="Poppins" pitchFamily="2" charset="77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Poppins" pitchFamily="2" charset="77"/>
          <a:ea typeface="+mn-ea"/>
          <a:cs typeface="Poppins" pitchFamily="2" charset="77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25937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031CEA3-739F-EEB7-FBC8-9367DC761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92843"/>
            <a:ext cx="10515600" cy="1325563"/>
          </a:xfrm>
        </p:spPr>
        <p:txBody>
          <a:bodyPr/>
          <a:lstStyle/>
          <a:p>
            <a:r>
              <a:rPr lang="it-IT" dirty="0"/>
              <a:t>Grazie. </a:t>
            </a:r>
            <a:br>
              <a:rPr lang="it-IT" dirty="0"/>
            </a:b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612402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0D57D6B-FF4E-5A04-2778-C272FDA4B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345" y="2443380"/>
            <a:ext cx="11305309" cy="1660587"/>
          </a:xfrm>
        </p:spPr>
        <p:txBody>
          <a:bodyPr>
            <a:normAutofit/>
          </a:bodyPr>
          <a:lstStyle/>
          <a:p>
            <a:r>
              <a:rPr lang="it-IT" sz="4400" dirty="0"/>
              <a:t>La strategia di internazionalizzazione della Lombardia 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109B825-3C63-3428-E29B-60B33D5981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22855" y="4320661"/>
            <a:ext cx="8146287" cy="1046986"/>
          </a:xfrm>
        </p:spPr>
        <p:txBody>
          <a:bodyPr>
            <a:normAutofit/>
          </a:bodyPr>
          <a:lstStyle/>
          <a:p>
            <a:r>
              <a:rPr lang="it-IT" sz="1600" dirty="0"/>
              <a:t>BRUNELLA REVERBERI</a:t>
            </a:r>
          </a:p>
          <a:p>
            <a:r>
              <a:rPr lang="en-GB" sz="1600" dirty="0" err="1"/>
              <a:t>Regione</a:t>
            </a:r>
            <a:r>
              <a:rPr lang="en-GB" sz="1600" dirty="0"/>
              <a:t> </a:t>
            </a:r>
            <a:r>
              <a:rPr lang="en-GB" sz="1600" dirty="0" err="1"/>
              <a:t>Lombardia</a:t>
            </a:r>
            <a:r>
              <a:rPr lang="en-GB" sz="1600" dirty="0"/>
              <a:t> – </a:t>
            </a:r>
            <a:r>
              <a:rPr lang="en-GB" sz="1600" dirty="0" err="1"/>
              <a:t>Direttore</a:t>
            </a:r>
            <a:r>
              <a:rPr lang="en-GB" sz="1600" dirty="0"/>
              <a:t> Vicario </a:t>
            </a:r>
            <a:r>
              <a:rPr lang="en-GB" sz="1600" dirty="0" err="1"/>
              <a:t>Istruzione</a:t>
            </a:r>
            <a:r>
              <a:rPr lang="en-GB" sz="1600" dirty="0"/>
              <a:t>, </a:t>
            </a:r>
            <a:r>
              <a:rPr lang="en-GB" sz="1600" dirty="0" err="1"/>
              <a:t>Formazione</a:t>
            </a:r>
            <a:r>
              <a:rPr lang="en-GB" sz="1600" dirty="0"/>
              <a:t>, </a:t>
            </a:r>
            <a:r>
              <a:rPr lang="en-GB" sz="1600" dirty="0" err="1"/>
              <a:t>Lavoro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170601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E1FC253-4977-B104-8C95-9A3BAFF47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88556"/>
            <a:ext cx="10515600" cy="1038186"/>
          </a:xfrm>
        </p:spPr>
        <p:txBody>
          <a:bodyPr>
            <a:normAutofit fontScale="90000"/>
          </a:bodyPr>
          <a:lstStyle/>
          <a:p>
            <a:r>
              <a:rPr lang="it-IT" i="0" u="none" strike="noStrike" dirty="0">
                <a:solidFill>
                  <a:schemeClr val="accent1">
                    <a:lumMod val="75000"/>
                  </a:schemeClr>
                </a:solidFill>
                <a:effectLst/>
              </a:rPr>
              <a:t>Il contesto lombardo del mercato del lavoro</a:t>
            </a:r>
            <a:br>
              <a:rPr lang="en-GB" dirty="0"/>
            </a:b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0BA9035-539A-2A07-7054-ACD2556E12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81943"/>
            <a:ext cx="10515600" cy="3555320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  <a:buFont typeface="Wingdings" pitchFamily="2" charset="2"/>
              <a:buChar char="Ø"/>
            </a:pPr>
            <a:r>
              <a:rPr lang="it-IT" sz="2400" b="1" dirty="0">
                <a:solidFill>
                  <a:srgbClr val="0F4761"/>
                </a:solidFill>
                <a:effectLst/>
                <a:latin typeface="Poppins" panose="00000500000000000000" pitchFamily="2" charset="0"/>
                <a:ea typeface="Nirmala UI Semilight" panose="020B0402040204020203" pitchFamily="34" charset="0"/>
                <a:cs typeface="Poppins" panose="00000500000000000000" pitchFamily="2" charset="0"/>
              </a:rPr>
              <a:t>Tasso di disoccupazione    </a:t>
            </a:r>
            <a:r>
              <a:rPr lang="it-IT" sz="2400" b="1" i="0" u="none" strike="noStrike" dirty="0">
                <a:solidFill>
                  <a:srgbClr val="FF0000"/>
                </a:solidFill>
                <a:effectLst/>
                <a:latin typeface="Poppins" panose="00000500000000000000" pitchFamily="2" charset="0"/>
                <a:ea typeface="Nirmala UI Semilight" panose="020B0402040204020203" pitchFamily="34" charset="0"/>
                <a:cs typeface="Poppins" panose="00000500000000000000" pitchFamily="2" charset="0"/>
              </a:rPr>
              <a:t>4,36 %</a:t>
            </a:r>
            <a:r>
              <a:rPr lang="it-IT" sz="2400" b="0" i="0" u="none" strike="noStrike" dirty="0">
                <a:solidFill>
                  <a:srgbClr val="000000"/>
                </a:solidFill>
                <a:effectLst/>
                <a:latin typeface="Poppins" panose="00000500000000000000" pitchFamily="2" charset="0"/>
                <a:ea typeface="Nirmala UI Semilight" panose="020B0402040204020203" pitchFamily="34" charset="0"/>
                <a:cs typeface="Poppins" panose="00000500000000000000" pitchFamily="2" charset="0"/>
              </a:rPr>
              <a:t> 		(6,5% ITA)</a:t>
            </a:r>
            <a:endParaRPr lang="it-IT" sz="2400" b="1" dirty="0">
              <a:solidFill>
                <a:srgbClr val="0F4761"/>
              </a:solidFill>
              <a:effectLst/>
              <a:latin typeface="Poppins" panose="00000500000000000000" pitchFamily="2" charset="0"/>
              <a:ea typeface="Nirmala UI Semilight" panose="020B0402040204020203" pitchFamily="34" charset="0"/>
              <a:cs typeface="Poppins" panose="00000500000000000000" pitchFamily="2" charset="0"/>
            </a:endParaRPr>
          </a:p>
          <a:p>
            <a:pPr>
              <a:spcAft>
                <a:spcPts val="1800"/>
              </a:spcAft>
              <a:buFont typeface="Wingdings" pitchFamily="2" charset="2"/>
              <a:buChar char="Ø"/>
            </a:pPr>
            <a:r>
              <a:rPr lang="it-IT" sz="2400" b="1" dirty="0">
                <a:solidFill>
                  <a:srgbClr val="0F4761"/>
                </a:solidFill>
                <a:latin typeface="Poppins" panose="00000500000000000000" pitchFamily="2" charset="0"/>
                <a:ea typeface="Nirmala UI Semilight" panose="020B0402040204020203" pitchFamily="34" charset="0"/>
                <a:cs typeface="Poppins" panose="00000500000000000000" pitchFamily="2" charset="0"/>
              </a:rPr>
              <a:t>Tasso di occupazione        </a:t>
            </a:r>
            <a:r>
              <a:rPr lang="it-IT" sz="2400" b="1" dirty="0">
                <a:solidFill>
                  <a:srgbClr val="FF0000"/>
                </a:solidFill>
                <a:latin typeface="Poppins" panose="00000500000000000000" pitchFamily="2" charset="0"/>
                <a:ea typeface="Nirmala UI Semilight" panose="020B0402040204020203" pitchFamily="34" charset="0"/>
                <a:cs typeface="Poppins" panose="00000500000000000000" pitchFamily="2" charset="0"/>
              </a:rPr>
              <a:t> 69,12 %	</a:t>
            </a:r>
            <a:r>
              <a:rPr lang="it-IT" sz="2400" b="0" i="0" u="none" strike="noStrike" dirty="0">
                <a:solidFill>
                  <a:srgbClr val="000000"/>
                </a:solidFill>
                <a:effectLst/>
                <a:latin typeface="Poppins" panose="00000500000000000000" pitchFamily="2" charset="0"/>
                <a:ea typeface="Nirmala UI Semilight" panose="020B0402040204020203" pitchFamily="34" charset="0"/>
                <a:cs typeface="Poppins" panose="00000500000000000000" pitchFamily="2" charset="0"/>
              </a:rPr>
              <a:t>	(62,3 % ITA)</a:t>
            </a:r>
          </a:p>
          <a:p>
            <a:pPr>
              <a:spcAft>
                <a:spcPts val="1800"/>
              </a:spcAft>
              <a:buFont typeface="Wingdings" pitchFamily="2" charset="2"/>
              <a:buChar char="Ø"/>
            </a:pPr>
            <a:r>
              <a:rPr lang="it-IT" sz="2400" b="1" dirty="0">
                <a:solidFill>
                  <a:srgbClr val="0F4761"/>
                </a:solidFill>
                <a:latin typeface="Poppins" panose="00000500000000000000" pitchFamily="2" charset="0"/>
                <a:ea typeface="Nirmala UI Semilight" panose="020B0402040204020203" pitchFamily="34" charset="0"/>
                <a:cs typeface="Poppins" panose="00000500000000000000" pitchFamily="2" charset="0"/>
              </a:rPr>
              <a:t>Tasso di inattività                 </a:t>
            </a:r>
            <a:r>
              <a:rPr lang="it-IT" sz="2400" b="1" dirty="0">
                <a:solidFill>
                  <a:srgbClr val="FF0000"/>
                </a:solidFill>
                <a:latin typeface="Poppins" panose="00000500000000000000" pitchFamily="2" charset="0"/>
                <a:ea typeface="Nirmala UI Semilight" panose="020B0402040204020203" pitchFamily="34" charset="0"/>
                <a:cs typeface="Poppins" panose="00000500000000000000" pitchFamily="2" charset="0"/>
              </a:rPr>
              <a:t>27,73 %</a:t>
            </a:r>
            <a:r>
              <a:rPr lang="it-IT" sz="2400" b="0" i="0" u="none" strike="noStrike" dirty="0">
                <a:solidFill>
                  <a:srgbClr val="000000"/>
                </a:solidFill>
                <a:effectLst/>
                <a:latin typeface="Poppins" panose="00000500000000000000" pitchFamily="2" charset="0"/>
                <a:ea typeface="Nirmala UI Semilight" panose="020B0402040204020203" pitchFamily="34" charset="0"/>
                <a:cs typeface="Poppins" panose="00000500000000000000" pitchFamily="2" charset="0"/>
              </a:rPr>
              <a:t>		(33,3 % ITA)</a:t>
            </a:r>
          </a:p>
          <a:p>
            <a:pPr>
              <a:spcAft>
                <a:spcPts val="1800"/>
              </a:spcAft>
              <a:buFont typeface="Wingdings" pitchFamily="2" charset="2"/>
              <a:buChar char="Ø"/>
            </a:pPr>
            <a:r>
              <a:rPr lang="it-IT" sz="2400" b="1" dirty="0">
                <a:solidFill>
                  <a:srgbClr val="0F4761"/>
                </a:solidFill>
                <a:latin typeface="Poppins" panose="00000500000000000000" pitchFamily="2" charset="0"/>
                <a:ea typeface="Nirmala UI Semilight" panose="020B0402040204020203" pitchFamily="34" charset="0"/>
                <a:cs typeface="Poppins" panose="00000500000000000000" pitchFamily="2" charset="0"/>
              </a:rPr>
              <a:t>NEET </a:t>
            </a:r>
            <a:r>
              <a:rPr lang="it-IT" sz="2400" dirty="0">
                <a:solidFill>
                  <a:srgbClr val="0F4761"/>
                </a:solidFill>
                <a:latin typeface="Poppins" panose="00000500000000000000" pitchFamily="2" charset="0"/>
                <a:ea typeface="Nirmala UI Semilight" panose="020B0402040204020203" pitchFamily="34" charset="0"/>
                <a:cs typeface="Poppins" panose="00000500000000000000" pitchFamily="2" charset="0"/>
              </a:rPr>
              <a:t>tra i 15 e i 29 anni       </a:t>
            </a:r>
            <a:r>
              <a:rPr lang="it-IT" sz="2400" b="1" dirty="0">
                <a:solidFill>
                  <a:srgbClr val="FF0000"/>
                </a:solidFill>
                <a:latin typeface="Poppins" panose="00000500000000000000" pitchFamily="2" charset="0"/>
                <a:ea typeface="Nirmala UI Semilight" panose="020B0402040204020203" pitchFamily="34" charset="0"/>
                <a:cs typeface="Poppins" panose="00000500000000000000" pitchFamily="2" charset="0"/>
              </a:rPr>
              <a:t>10,60 %		</a:t>
            </a:r>
            <a:r>
              <a:rPr lang="it-IT" sz="2400" dirty="0">
                <a:solidFill>
                  <a:srgbClr val="000000"/>
                </a:solidFill>
                <a:latin typeface="Poppins" panose="00000500000000000000" pitchFamily="2" charset="0"/>
                <a:ea typeface="Nirmala UI Semilight" panose="020B0402040204020203" pitchFamily="34" charset="0"/>
                <a:cs typeface="Poppins" panose="00000500000000000000" pitchFamily="2" charset="0"/>
              </a:rPr>
              <a:t>(16,10% ITA)</a:t>
            </a:r>
          </a:p>
        </p:txBody>
      </p:sp>
    </p:spTree>
    <p:extLst>
      <p:ext uri="{BB962C8B-B14F-4D97-AF65-F5344CB8AC3E}">
        <p14:creationId xmlns:p14="http://schemas.microsoft.com/office/powerpoint/2010/main" val="30817944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DC81AC5-7BB4-07C5-7D54-CDB03046E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/>
              <a:t>Il valore dei programmi di internazionalizzazione</a:t>
            </a:r>
            <a:br>
              <a:rPr lang="it-IT" sz="3200" dirty="0"/>
            </a:br>
            <a:r>
              <a:rPr lang="it-IT" sz="3200" dirty="0"/>
              <a:t>e l’impatto positivo per Regione Lombardia</a:t>
            </a:r>
          </a:p>
        </p:txBody>
      </p:sp>
      <p:sp>
        <p:nvSpPr>
          <p:cNvPr id="31" name="Rettangolo 30">
            <a:extLst>
              <a:ext uri="{FF2B5EF4-FFF2-40B4-BE49-F238E27FC236}">
                <a16:creationId xmlns:a16="http://schemas.microsoft.com/office/drawing/2014/main" id="{E11DCA32-D4AA-D657-878A-992A3907705D}"/>
              </a:ext>
            </a:extLst>
          </p:cNvPr>
          <p:cNvSpPr/>
          <p:nvPr/>
        </p:nvSpPr>
        <p:spPr>
          <a:xfrm>
            <a:off x="838200" y="2940191"/>
            <a:ext cx="10515600" cy="1260000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61B34F"/>
            </a:solidFill>
            <a:prstDash val="solid"/>
          </a:ln>
          <a:effectLst/>
        </p:spPr>
        <p:txBody>
          <a:bodyPr rtlCol="0" anchor="ctr"/>
          <a:lstStyle/>
          <a:p>
            <a:pPr marL="285750" marR="0" lvl="1" indent="-285750" algn="just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it-IT" sz="1400" b="0" i="0" u="none" strike="noStrike" kern="0" cap="none" spc="0" normalizeH="0" baseline="0" noProof="0" dirty="0">
                <a:ln>
                  <a:noFill/>
                </a:ln>
                <a:solidFill>
                  <a:srgbClr val="3C3C3B"/>
                </a:solidFill>
                <a:effectLst/>
                <a:uLnTx/>
                <a:uFillTx/>
                <a:latin typeface="Poppins" pitchFamily="2" charset="77"/>
                <a:cs typeface="Poppins" pitchFamily="2" charset="77"/>
              </a:rPr>
              <a:t>Opportunità di arricchimento culturale e personale per i giovani</a:t>
            </a:r>
          </a:p>
          <a:p>
            <a:pPr marL="285750" marR="0" lvl="1" indent="-285750" algn="just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it-IT" sz="1400" b="0" i="0" u="none" strike="noStrike" kern="0" cap="none" spc="0" normalizeH="0" baseline="0" noProof="0" dirty="0">
                <a:ln>
                  <a:noFill/>
                </a:ln>
                <a:solidFill>
                  <a:srgbClr val="3C3C3B"/>
                </a:solidFill>
                <a:effectLst/>
                <a:uLnTx/>
                <a:uFillTx/>
                <a:latin typeface="Poppins" pitchFamily="2" charset="77"/>
                <a:cs typeface="Poppins" pitchFamily="2" charset="77"/>
              </a:rPr>
              <a:t>La preparazione dei giovani per il mercato del lavoro globale</a:t>
            </a:r>
          </a:p>
          <a:p>
            <a:pPr marL="285750" marR="0" lvl="1" indent="-285750" algn="just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it-IT" sz="1400" b="0" i="0" u="none" strike="noStrike" kern="0" cap="none" spc="0" normalizeH="0" baseline="0" noProof="0" dirty="0">
                <a:ln>
                  <a:noFill/>
                </a:ln>
                <a:solidFill>
                  <a:srgbClr val="3C3C3B"/>
                </a:solidFill>
                <a:effectLst/>
                <a:uLnTx/>
                <a:uFillTx/>
                <a:latin typeface="Poppins" pitchFamily="2" charset="77"/>
                <a:cs typeface="Poppins" pitchFamily="2" charset="77"/>
              </a:rPr>
              <a:t>L’esperienza all'estero offre una prospettiva più ampia, arricchendo il nostro territorio con nuove competenze </a:t>
            </a:r>
            <a:br>
              <a:rPr kumimoji="0" lang="it-IT" sz="1400" b="0" i="0" u="none" strike="noStrike" kern="0" cap="none" spc="0" normalizeH="0" baseline="0" noProof="0" dirty="0">
                <a:ln>
                  <a:noFill/>
                </a:ln>
                <a:solidFill>
                  <a:srgbClr val="3C3C3B"/>
                </a:solidFill>
                <a:effectLst/>
                <a:uLnTx/>
                <a:uFillTx/>
                <a:latin typeface="Poppins" pitchFamily="2" charset="77"/>
                <a:cs typeface="Poppins" pitchFamily="2" charset="77"/>
              </a:rPr>
            </a:br>
            <a:r>
              <a:rPr kumimoji="0" lang="it-IT" sz="1400" b="0" i="0" u="none" strike="noStrike" kern="0" cap="none" spc="0" normalizeH="0" baseline="0" noProof="0" dirty="0">
                <a:ln>
                  <a:noFill/>
                </a:ln>
                <a:solidFill>
                  <a:srgbClr val="3C3C3B"/>
                </a:solidFill>
                <a:effectLst/>
                <a:uLnTx/>
                <a:uFillTx/>
                <a:latin typeface="Poppins" pitchFamily="2" charset="77"/>
                <a:cs typeface="Poppins" pitchFamily="2" charset="77"/>
              </a:rPr>
              <a:t>e visioni</a:t>
            </a:r>
          </a:p>
        </p:txBody>
      </p:sp>
      <p:sp>
        <p:nvSpPr>
          <p:cNvPr id="32" name="Rettangolo con angoli arrotondati 31">
            <a:extLst>
              <a:ext uri="{FF2B5EF4-FFF2-40B4-BE49-F238E27FC236}">
                <a16:creationId xmlns:a16="http://schemas.microsoft.com/office/drawing/2014/main" id="{33144C06-2631-D651-26D3-5D5F4CDD520A}"/>
              </a:ext>
            </a:extLst>
          </p:cNvPr>
          <p:cNvSpPr/>
          <p:nvPr/>
        </p:nvSpPr>
        <p:spPr>
          <a:xfrm>
            <a:off x="1035740" y="2762864"/>
            <a:ext cx="2000250" cy="342900"/>
          </a:xfrm>
          <a:prstGeom prst="roundRect">
            <a:avLst/>
          </a:prstGeom>
          <a:solidFill>
            <a:srgbClr val="61B34F"/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Il valore</a:t>
            </a:r>
          </a:p>
        </p:txBody>
      </p:sp>
      <p:sp>
        <p:nvSpPr>
          <p:cNvPr id="33" name="Rettangolo 32">
            <a:extLst>
              <a:ext uri="{FF2B5EF4-FFF2-40B4-BE49-F238E27FC236}">
                <a16:creationId xmlns:a16="http://schemas.microsoft.com/office/drawing/2014/main" id="{39ACBB4A-72D7-4411-19E8-FEE51FD0BDF1}"/>
              </a:ext>
            </a:extLst>
          </p:cNvPr>
          <p:cNvSpPr/>
          <p:nvPr/>
        </p:nvSpPr>
        <p:spPr>
          <a:xfrm>
            <a:off x="857091" y="4548447"/>
            <a:ext cx="10496709" cy="1440000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61B34F"/>
            </a:solidFill>
            <a:prstDash val="solid"/>
          </a:ln>
          <a:effectLst/>
        </p:spPr>
        <p:txBody>
          <a:bodyPr rtlCol="0" anchor="ctr"/>
          <a:lstStyle/>
          <a:p>
            <a:pPr marL="0" marR="0" lvl="1" indent="0" algn="just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0" cap="none" spc="0" normalizeH="0" baseline="0" noProof="0" dirty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2" indent="0" algn="just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400" kern="0" dirty="0">
                <a:solidFill>
                  <a:srgbClr val="3C3C3B"/>
                </a:solidFill>
                <a:latin typeface="Arial" panose="020B0604020202020204"/>
              </a:rPr>
              <a:t>		</a:t>
            </a:r>
            <a:r>
              <a:rPr kumimoji="0" lang="it-IT" sz="1400" b="0" i="0" u="none" strike="noStrike" kern="0" cap="none" spc="0" normalizeH="0" baseline="0" noProof="0" dirty="0">
                <a:ln>
                  <a:noFill/>
                </a:ln>
                <a:solidFill>
                  <a:srgbClr val="3C3C3B"/>
                </a:solidFill>
                <a:effectLst/>
                <a:uLnTx/>
                <a:uFillTx/>
                <a:latin typeface="Poppins" pitchFamily="2" charset="77"/>
                <a:cs typeface="Poppins" pitchFamily="2" charset="77"/>
              </a:rPr>
              <a:t>I giovani con esperienza internazionale riportano competenze preziose, valorizzabili nel territorio      			lombardo e nel tessuto imprenditoriale.</a:t>
            </a:r>
          </a:p>
          <a:p>
            <a:pPr marL="0" marR="0" lvl="2" indent="0" algn="just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400" b="0" i="0" u="none" strike="noStrike" kern="0" cap="none" spc="0" normalizeH="0" baseline="0" noProof="0" dirty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Poppins" pitchFamily="2" charset="77"/>
              <a:cs typeface="Poppins" pitchFamily="2" charset="77"/>
            </a:endParaRPr>
          </a:p>
          <a:p>
            <a:pPr marL="0" marR="0" lvl="2" indent="0" algn="just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0" cap="none" spc="0" normalizeH="0" baseline="0" noProof="0" dirty="0">
                <a:ln>
                  <a:noFill/>
                </a:ln>
                <a:solidFill>
                  <a:srgbClr val="3C3C3B"/>
                </a:solidFill>
                <a:effectLst/>
                <a:uLnTx/>
                <a:uFillTx/>
                <a:latin typeface="Poppins" pitchFamily="2" charset="77"/>
                <a:cs typeface="Poppins" pitchFamily="2" charset="77"/>
              </a:rPr>
              <a:t>		Regione Lombardia promuove un ambiente che incentiva la mobilità internazionale e attrae capitale 			umano qualificato</a:t>
            </a:r>
          </a:p>
        </p:txBody>
      </p:sp>
      <p:sp>
        <p:nvSpPr>
          <p:cNvPr id="34" name="Rettangolo con angoli arrotondati 33">
            <a:extLst>
              <a:ext uri="{FF2B5EF4-FFF2-40B4-BE49-F238E27FC236}">
                <a16:creationId xmlns:a16="http://schemas.microsoft.com/office/drawing/2014/main" id="{A0B7395E-16E5-3D0D-543D-D2483A0EE8B8}"/>
              </a:ext>
            </a:extLst>
          </p:cNvPr>
          <p:cNvSpPr/>
          <p:nvPr/>
        </p:nvSpPr>
        <p:spPr>
          <a:xfrm>
            <a:off x="1035740" y="4443768"/>
            <a:ext cx="2000250" cy="342900"/>
          </a:xfrm>
          <a:prstGeom prst="roundRect">
            <a:avLst/>
          </a:prstGeom>
          <a:solidFill>
            <a:srgbClr val="61B34F"/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L’impatto positivo</a:t>
            </a:r>
          </a:p>
        </p:txBody>
      </p:sp>
      <p:pic>
        <p:nvPicPr>
          <p:cNvPr id="37" name="Elemento grafico 36" descr="Rombo con riempimento a tinta unita">
            <a:extLst>
              <a:ext uri="{FF2B5EF4-FFF2-40B4-BE49-F238E27FC236}">
                <a16:creationId xmlns:a16="http://schemas.microsoft.com/office/drawing/2014/main" id="{7B283808-F15F-9B53-1192-817E7F10CE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 flipV="1">
            <a:off x="1708429" y="3668171"/>
            <a:ext cx="51850" cy="51850"/>
          </a:xfrm>
          <a:prstGeom prst="rect">
            <a:avLst/>
          </a:prstGeom>
        </p:spPr>
      </p:pic>
      <p:pic>
        <p:nvPicPr>
          <p:cNvPr id="38" name="Elemento grafico 37" descr="Causa ed effetto con riempimento a tinta unita">
            <a:extLst>
              <a:ext uri="{FF2B5EF4-FFF2-40B4-BE49-F238E27FC236}">
                <a16:creationId xmlns:a16="http://schemas.microsoft.com/office/drawing/2014/main" id="{BA885DE0-9840-7B7D-5BD7-D7B4A7C990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5740" y="5027557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7770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AB50E6F-55CE-3C8A-7CFA-E7D65278CF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3600" dirty="0"/>
              <a:t>Regione Lombardia per la mobilità di studenti e docenti VET e </a:t>
            </a:r>
            <a:r>
              <a:rPr lang="it-IT" sz="3600" dirty="0" err="1"/>
              <a:t>higher</a:t>
            </a:r>
            <a:r>
              <a:rPr lang="it-IT" sz="3600" dirty="0"/>
              <a:t> VET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F60E77C-4E2F-EC6F-8D14-A59E445360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it-IT" sz="2000" dirty="0"/>
              <a:t>Dal 2015 è stato consolidato con la </a:t>
            </a:r>
            <a:r>
              <a:rPr lang="it-IT" sz="2000" b="1" dirty="0">
                <a:solidFill>
                  <a:srgbClr val="FF0000"/>
                </a:solidFill>
              </a:rPr>
              <a:t>legge regionale 30 </a:t>
            </a:r>
            <a:r>
              <a:rPr lang="it-IT" sz="2000" dirty="0"/>
              <a:t>il finanziamento alle esperienze formative e lavorative in Europa e nel mondo.</a:t>
            </a:r>
          </a:p>
          <a:p>
            <a:r>
              <a:rPr lang="it-IT" sz="2000" dirty="0"/>
              <a:t>È stato istituito un bando biennale a sostegno dell’internazionalizzazione che si è evoluto negli anni</a:t>
            </a:r>
          </a:p>
          <a:p>
            <a:r>
              <a:rPr lang="it-IT" sz="2000" dirty="0"/>
              <a:t>Dal sostegno delle spese di mobilità degli studenti alla promozione di reti e scambi tra istituzioni e centri formativi</a:t>
            </a:r>
          </a:p>
        </p:txBody>
      </p:sp>
    </p:spTree>
    <p:extLst>
      <p:ext uri="{BB962C8B-B14F-4D97-AF65-F5344CB8AC3E}">
        <p14:creationId xmlns:p14="http://schemas.microsoft.com/office/powerpoint/2010/main" val="27311827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030570-851D-40A7-73E1-880DDBABCB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15772E9-A0E6-C268-2295-603C27BE1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Alcuni dati </a:t>
            </a:r>
            <a:br>
              <a:rPr lang="it-IT" dirty="0"/>
            </a:br>
            <a:r>
              <a:rPr lang="it-IT" dirty="0"/>
              <a:t>da settembre 2021 a giugno 2024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B019E3F-B973-B81D-CC30-74A983CC10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it-IT" dirty="0"/>
              <a:t>Più di </a:t>
            </a:r>
            <a:r>
              <a:rPr lang="it-IT" b="1" dirty="0">
                <a:solidFill>
                  <a:srgbClr val="FF0000"/>
                </a:solidFill>
              </a:rPr>
              <a:t>2800</a:t>
            </a:r>
            <a:r>
              <a:rPr lang="it-IT" dirty="0"/>
              <a:t> studenti (di cui 40 disabili) hanno preso parte a </a:t>
            </a:r>
            <a:r>
              <a:rPr lang="it-IT" sz="2900" b="1" dirty="0">
                <a:solidFill>
                  <a:srgbClr val="FF0000"/>
                </a:solidFill>
              </a:rPr>
              <a:t>156 progetti</a:t>
            </a:r>
          </a:p>
          <a:p>
            <a:pPr>
              <a:lnSpc>
                <a:spcPct val="120000"/>
              </a:lnSpc>
            </a:pPr>
            <a:r>
              <a:rPr lang="it-IT" dirty="0"/>
              <a:t>Le destinazioni preferite sono i Paesi europei e gli Stati Uniti</a:t>
            </a:r>
          </a:p>
          <a:p>
            <a:pPr>
              <a:lnSpc>
                <a:spcPct val="120000"/>
              </a:lnSpc>
            </a:pPr>
            <a:r>
              <a:rPr lang="it-IT" sz="2900" b="1" dirty="0">
                <a:solidFill>
                  <a:srgbClr val="FF0000"/>
                </a:solidFill>
              </a:rPr>
              <a:t>175 tra dirigenti e personale </a:t>
            </a:r>
            <a:r>
              <a:rPr lang="it-IT" dirty="0"/>
              <a:t>si sono recati all’estero per creare opportunità di mobilità degli studenti, soprattutto in Europa, attraverso </a:t>
            </a:r>
            <a:r>
              <a:rPr lang="it-IT" sz="2900" b="1" dirty="0">
                <a:solidFill>
                  <a:srgbClr val="FF0000"/>
                </a:solidFill>
              </a:rPr>
              <a:t>68 progetti</a:t>
            </a:r>
          </a:p>
          <a:p>
            <a:pPr>
              <a:lnSpc>
                <a:spcPct val="120000"/>
              </a:lnSpc>
            </a:pPr>
            <a:r>
              <a:rPr lang="it-IT" dirty="0"/>
              <a:t>La Regione ha finanziato i progetti con </a:t>
            </a:r>
            <a:r>
              <a:rPr lang="it-IT" b="1" dirty="0">
                <a:solidFill>
                  <a:srgbClr val="FF0000"/>
                </a:solidFill>
              </a:rPr>
              <a:t>6,6 milioni </a:t>
            </a:r>
            <a:r>
              <a:rPr lang="it-IT" dirty="0"/>
              <a:t>di euro</a:t>
            </a:r>
          </a:p>
          <a:p>
            <a:pPr>
              <a:lnSpc>
                <a:spcPct val="120000"/>
              </a:lnSpc>
            </a:pPr>
            <a:r>
              <a:rPr lang="it-IT" dirty="0"/>
              <a:t>Per il periodo settembre 2024 – giugno 2025 sono stati stanziati ulteriori </a:t>
            </a:r>
            <a:br>
              <a:rPr lang="it-IT" dirty="0"/>
            </a:br>
            <a:r>
              <a:rPr lang="it-IT" b="1" dirty="0">
                <a:solidFill>
                  <a:srgbClr val="FF0000"/>
                </a:solidFill>
              </a:rPr>
              <a:t>3 milioni </a:t>
            </a:r>
            <a:r>
              <a:rPr lang="it-IT" dirty="0"/>
              <a:t>di euro per i progetti in corso</a:t>
            </a:r>
            <a:endParaRPr lang="en-GB" dirty="0"/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733436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44CC72C-39D4-15DE-ED7A-BABA1C5EF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Sinergia dei fondi: </a:t>
            </a:r>
            <a:br>
              <a:rPr lang="it-IT" dirty="0"/>
            </a:br>
            <a:r>
              <a:rPr lang="it-IT" dirty="0"/>
              <a:t>Regione e Programma Erasmus+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94DEAEF-EEFE-3D77-A8AF-C0113B4690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14118"/>
            <a:ext cx="10515600" cy="3423145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it-IT" dirty="0"/>
              <a:t>I centri di formazione regionali combinano il sostegno regionale con Erasmus+ per ampliare le opportunità di mobilità transnazionale</a:t>
            </a:r>
          </a:p>
          <a:p>
            <a:pPr>
              <a:lnSpc>
                <a:spcPct val="120000"/>
              </a:lnSpc>
            </a:pPr>
            <a:r>
              <a:rPr lang="it-IT" dirty="0"/>
              <a:t>Questo aiuta ad aumentare il numero di persone e a ottenere risultati in termini di connessione con altri studenti, di metodi di apprendimento, di approcci culturali e di esperienze lavorative</a:t>
            </a:r>
          </a:p>
          <a:p>
            <a:pPr>
              <a:lnSpc>
                <a:spcPct val="120000"/>
              </a:lnSpc>
            </a:pPr>
            <a:r>
              <a:rPr lang="it-IT" dirty="0"/>
              <a:t>Complementarietà, integrazione, convergenza: le sinergie per affrontare le nuove sfide</a:t>
            </a:r>
            <a:endParaRPr lang="en-GB" dirty="0"/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247164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6B04E2F-22BA-06D8-CB80-6AA9B3061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Iniziative di Regione Lombardia per la mobilità e l'attrazione di talenti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EFBBC2A-FBD3-B8CE-725E-4868BE8D8E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14118"/>
            <a:ext cx="6787896" cy="3640377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it-IT" sz="3800" dirty="0"/>
              <a:t>Regione Lombardia intende disegnare un quadro istituzionale per i progetti di formazione delle proprie Fondazioni ITS Academy in paesi terzi.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it-IT" sz="3800" dirty="0"/>
              <a:t> 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it-IT" sz="3800" dirty="0"/>
              <a:t>L'obiettivo è attrarre capitale umano qualificato e sostenere la mobilità internazionale, rafforzando il legame tra competenze acquisite all'estero e le esigenze del tessuto imprenditoriale regionale.</a:t>
            </a:r>
          </a:p>
          <a:p>
            <a:pPr marL="0" indent="0" algn="just">
              <a:buNone/>
            </a:pPr>
            <a:endParaRPr lang="it-IT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F0A940B5-7B4D-6F2A-0DE9-34B239FC3A18}"/>
              </a:ext>
            </a:extLst>
          </p:cNvPr>
          <p:cNvSpPr txBox="1"/>
          <p:nvPr/>
        </p:nvSpPr>
        <p:spPr>
          <a:xfrm>
            <a:off x="7790688" y="2710757"/>
            <a:ext cx="3858768" cy="3139321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chemeClr val="accent6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txBody>
          <a:bodyPr wrap="square" rtlCol="0">
            <a:spAutoFit/>
          </a:bodyPr>
          <a:lstStyle/>
          <a:p>
            <a:r>
              <a:rPr lang="it-IT" sz="2000" b="1" dirty="0">
                <a:latin typeface="Poppins" pitchFamily="2" charset="77"/>
                <a:cs typeface="Poppins" pitchFamily="2" charset="77"/>
              </a:rPr>
              <a:t>Progettare e realizzare </a:t>
            </a:r>
            <a:r>
              <a:rPr lang="it-IT" sz="2000" dirty="0">
                <a:latin typeface="Poppins" pitchFamily="2" charset="77"/>
                <a:cs typeface="Poppins" pitchFamily="2" charset="77"/>
              </a:rPr>
              <a:t>percorsi di istruzione e formazione professionale a cittadini stranieri nei loro Paesi d'origine per arricchire il territorio e il tessuto produttivo di Regione Lombardia con nuove competenze e nuove visioni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3859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9C1582-CAB2-32F1-4DBF-25BF680536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83E3837-A911-D14C-FE20-7CCC74C56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88556"/>
            <a:ext cx="10515600" cy="1029132"/>
          </a:xfrm>
        </p:spPr>
        <p:txBody>
          <a:bodyPr/>
          <a:lstStyle/>
          <a:p>
            <a:r>
              <a:rPr lang="it-IT" dirty="0"/>
              <a:t>Le linee di lavoro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F8E1719-B922-ABAF-5FDC-2FD3E97BDF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23694"/>
            <a:ext cx="10089333" cy="3640377"/>
          </a:xfrm>
        </p:spPr>
        <p:txBody>
          <a:bodyPr>
            <a:normAutofit fontScale="62500" lnSpcReduction="20000"/>
          </a:bodyPr>
          <a:lstStyle/>
          <a:p>
            <a:pPr algn="just">
              <a:lnSpc>
                <a:spcPct val="120000"/>
              </a:lnSpc>
            </a:pPr>
            <a:r>
              <a:rPr lang="it-IT" sz="3800" dirty="0"/>
              <a:t>Percorsi formativi di eccellenza per l’acquisizione di competenze specifiche, trasversali e di cittadinanza</a:t>
            </a:r>
          </a:p>
          <a:p>
            <a:pPr algn="just">
              <a:lnSpc>
                <a:spcPct val="120000"/>
              </a:lnSpc>
            </a:pPr>
            <a:r>
              <a:rPr lang="it-IT" sz="3800" dirty="0"/>
              <a:t>Iter per la certificazione delle competenze e il riconoscimento dei titoli</a:t>
            </a:r>
          </a:p>
          <a:p>
            <a:pPr algn="just">
              <a:lnSpc>
                <a:spcPct val="120000"/>
              </a:lnSpc>
            </a:pPr>
            <a:r>
              <a:rPr lang="it-IT" sz="3800" dirty="0"/>
              <a:t>Apertura di sedi degli ITS all’estero</a:t>
            </a:r>
          </a:p>
          <a:p>
            <a:pPr algn="just">
              <a:lnSpc>
                <a:spcPct val="120000"/>
              </a:lnSpc>
            </a:pPr>
            <a:r>
              <a:rPr lang="it-IT" sz="3800" dirty="0"/>
              <a:t>Attivazione della imprenditorialità e della co-localizzazione</a:t>
            </a:r>
          </a:p>
          <a:p>
            <a:pPr algn="just">
              <a:lnSpc>
                <a:spcPct val="120000"/>
              </a:lnSpc>
            </a:pPr>
            <a:r>
              <a:rPr lang="it-IT" sz="3800" dirty="0"/>
              <a:t>Promozione di flussi di mobilità virtuosi per studenti e giovani lavoratori</a:t>
            </a:r>
          </a:p>
          <a:p>
            <a:pPr marL="0" indent="0" algn="just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4368337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d7ce21d-b23d-4e75-8275-8f72d6274957" xsi:nil="true"/>
    <lcf76f155ced4ddcb4097134ff3c332f xmlns="a5a5994b-e301-4e9f-bcd0-60ef9f73a45d">
      <Terms xmlns="http://schemas.microsoft.com/office/infopath/2007/PartnerControls"/>
    </lcf76f155ced4ddcb4097134ff3c332f>
    <data xmlns="a5a5994b-e301-4e9f-bcd0-60ef9f73a45d" xsi:nil="true"/>
    <_Flow_SignoffStatus xmlns="a5a5994b-e301-4e9f-bcd0-60ef9f73a45d" xsi:nil="true"/>
    <ultimamodificadocumento xmlns="a5a5994b-e301-4e9f-bcd0-60ef9f73a45d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B0D1E0440ACFE54D9CE9AC3B1F8D6CE6" ma:contentTypeVersion="21" ma:contentTypeDescription="Creare un nuovo documento." ma:contentTypeScope="" ma:versionID="a87bee491232407884513776acee20ec">
  <xsd:schema xmlns:xsd="http://www.w3.org/2001/XMLSchema" xmlns:xs="http://www.w3.org/2001/XMLSchema" xmlns:p="http://schemas.microsoft.com/office/2006/metadata/properties" xmlns:ns2="8d7ce21d-b23d-4e75-8275-8f72d6274957" xmlns:ns3="a5a5994b-e301-4e9f-bcd0-60ef9f73a45d" targetNamespace="http://schemas.microsoft.com/office/2006/metadata/properties" ma:root="true" ma:fieldsID="569afc50178b5fcc02fd2c6008bc316d" ns2:_="" ns3:_="">
    <xsd:import namespace="8d7ce21d-b23d-4e75-8275-8f72d6274957"/>
    <xsd:import namespace="a5a5994b-e301-4e9f-bcd0-60ef9f73a45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ultimamodificadocumento" minOccurs="0"/>
                <xsd:element ref="ns3:_Flow_SignoffStatus" minOccurs="0"/>
                <xsd:element ref="ns3:MediaLengthInSeconds" minOccurs="0"/>
                <xsd:element ref="ns3:data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7ce21d-b23d-4e75-8275-8f72d627495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6" nillable="true" ma:displayName="Taxonomy Catch All Column" ma:hidden="true" ma:list="{2a98142f-01aa-42f5-a9be-35dd5e90f868}" ma:internalName="TaxCatchAll" ma:showField="CatchAllData" ma:web="8d7ce21d-b23d-4e75-8275-8f72d627495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a5994b-e301-4e9f-bcd0-60ef9f73a45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ultimamodificadocumento" ma:index="20" nillable="true" ma:displayName="ultima modifica documento" ma:format="DateOnly" ma:internalName="ultimamodificadocumento">
      <xsd:simpleType>
        <xsd:restriction base="dms:DateTime"/>
      </xsd:simpleType>
    </xsd:element>
    <xsd:element name="_Flow_SignoffStatus" ma:index="21" nillable="true" ma:displayName="Stato consenso" ma:internalName="Stato_x0020_consenso">
      <xsd:simpleType>
        <xsd:restriction base="dms:Text"/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data" ma:index="23" nillable="true" ma:displayName="data " ma:format="DateTime" ma:internalName="data">
      <xsd:simpleType>
        <xsd:restriction base="dms:DateTime"/>
      </xsd:simpleType>
    </xsd:element>
    <xsd:element name="lcf76f155ced4ddcb4097134ff3c332f" ma:index="25" nillable="true" ma:taxonomy="true" ma:internalName="lcf76f155ced4ddcb4097134ff3c332f" ma:taxonomyFieldName="MediaServiceImageTags" ma:displayName="Tag immagine" ma:readOnly="false" ma:fieldId="{5cf76f15-5ced-4ddc-b409-7134ff3c332f}" ma:taxonomyMulti="true" ma:sspId="a087d216-9da7-4ca6-a432-9e625d0d44c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7DACF70-CA2F-4980-BE44-436921799CC1}">
  <ds:schemaRefs>
    <ds:schemaRef ds:uri="http://schemas.microsoft.com/office/2006/metadata/properties"/>
    <ds:schemaRef ds:uri="http://schemas.microsoft.com/office/infopath/2007/PartnerControls"/>
    <ds:schemaRef ds:uri="3a709e7b-5bd5-44b6-addc-a3cef9883b4b"/>
    <ds:schemaRef ds:uri="31c0f191-f8fb-467f-9ead-18e96dc9093d"/>
  </ds:schemaRefs>
</ds:datastoreItem>
</file>

<file path=customXml/itemProps2.xml><?xml version="1.0" encoding="utf-8"?>
<ds:datastoreItem xmlns:ds="http://schemas.openxmlformats.org/officeDocument/2006/customXml" ds:itemID="{454BBC07-7604-4FE6-A43F-B818E7FACCC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B173EDF-7B7C-4257-888B-E8AE3310B826}"/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561</Words>
  <Application>Microsoft Office PowerPoint</Application>
  <PresentationFormat>Widescreen</PresentationFormat>
  <Paragraphs>44</Paragraphs>
  <Slides>10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5" baseType="lpstr">
      <vt:lpstr>Arial</vt:lpstr>
      <vt:lpstr>Calibri</vt:lpstr>
      <vt:lpstr>Poppins</vt:lpstr>
      <vt:lpstr>Wingdings</vt:lpstr>
      <vt:lpstr>Tema di Office</vt:lpstr>
      <vt:lpstr>Presentazione standard di PowerPoint</vt:lpstr>
      <vt:lpstr>La strategia di internazionalizzazione della Lombardia </vt:lpstr>
      <vt:lpstr>Il contesto lombardo del mercato del lavoro </vt:lpstr>
      <vt:lpstr>Il valore dei programmi di internazionalizzazione e l’impatto positivo per Regione Lombardia</vt:lpstr>
      <vt:lpstr>Regione Lombardia per la mobilità di studenti e docenti VET e higher VET</vt:lpstr>
      <vt:lpstr>Alcuni dati  da settembre 2021 a giugno 2024</vt:lpstr>
      <vt:lpstr>Sinergia dei fondi:  Regione e Programma Erasmus+</vt:lpstr>
      <vt:lpstr>Iniziative di Regione Lombardia per la mobilità e l'attrazione di talenti</vt:lpstr>
      <vt:lpstr>Le linee di lavoro</vt:lpstr>
      <vt:lpstr>Grazie.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Luca Librandi</dc:creator>
  <cp:lastModifiedBy>Brunella Reverberi</cp:lastModifiedBy>
  <cp:revision>17</cp:revision>
  <dcterms:created xsi:type="dcterms:W3CDTF">2024-10-23T09:09:45Z</dcterms:created>
  <dcterms:modified xsi:type="dcterms:W3CDTF">2024-11-19T19:15:55Z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0x010100B0D1E0440ACFE54D9CE9AC3B1F8D6CE6</vt:lpwstr>
  </property>
  <property fmtid="{D5CDD505-2E9C-101B-9397-08002B2CF9AE}" pid="3" name="MediaServiceImageTags">
    <vt:lpwstr/>
  </property>
</Properties>
</file>