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0" r:id="rId5"/>
    <p:sldId id="262" r:id="rId6"/>
    <p:sldId id="263" r:id="rId7"/>
    <p:sldId id="264" r:id="rId8"/>
    <p:sldId id="265" r:id="rId9"/>
    <p:sldId id="266" r:id="rId10"/>
    <p:sldId id="267" r:id="rId11"/>
    <p:sldId id="271" r:id="rId12"/>
    <p:sldId id="268" r:id="rId13"/>
    <p:sldId id="269" r:id="rId14"/>
    <p:sldId id="270" r:id="rId15"/>
    <p:sldId id="272" r:id="rId1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B661D3BC-E0AA-4143-98BE-BDDDEA210B19}">
          <p14:sldIdLst>
            <p14:sldId id="260"/>
            <p14:sldId id="262"/>
            <p14:sldId id="263"/>
            <p14:sldId id="264"/>
            <p14:sldId id="265"/>
            <p14:sldId id="266"/>
            <p14:sldId id="267"/>
            <p14:sldId id="271"/>
            <p14:sldId id="268"/>
          </p14:sldIdLst>
        </p14:section>
        <p14:section name="Naamloze sectie" id="{C793A39C-B53C-4BDD-ACB3-506C43CE43E1}">
          <p14:sldIdLst>
            <p14:sldId id="269"/>
            <p14:sldId id="270"/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4517"/>
    <a:srgbClr val="0B9338"/>
    <a:srgbClr val="005E98"/>
    <a:srgbClr val="2FAA67"/>
    <a:srgbClr val="3DA937"/>
    <a:srgbClr val="1F71B9"/>
    <a:srgbClr val="009E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F110D8-4332-49BB-85D3-77A2B2288F73}" v="115" dt="2024-11-18T11:40:19.155"/>
  </p1510:revLst>
</p1510:revInfo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Stile chiaro 3 - Color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74"/>
  </p:normalViewPr>
  <p:slideViewPr>
    <p:cSldViewPr snapToGrid="0" showGuides="1">
      <p:cViewPr varScale="1">
        <p:scale>
          <a:sx n="79" d="100"/>
          <a:sy n="79" d="100"/>
        </p:scale>
        <p:origin x="845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eck Charlotte" userId="0b29e12a-c406-4087-af2e-074a82b89e31" providerId="ADAL" clId="{D3F110D8-4332-49BB-85D3-77A2B2288F73}"/>
    <pc:docChg chg="custSel modSld">
      <pc:chgData name="Haeck Charlotte" userId="0b29e12a-c406-4087-af2e-074a82b89e31" providerId="ADAL" clId="{D3F110D8-4332-49BB-85D3-77A2B2288F73}" dt="2024-11-18T11:40:19.202" v="115" actId="27636"/>
      <pc:docMkLst>
        <pc:docMk/>
      </pc:docMkLst>
      <pc:sldChg chg="modSp modAnim">
        <pc:chgData name="Haeck Charlotte" userId="0b29e12a-c406-4087-af2e-074a82b89e31" providerId="ADAL" clId="{D3F110D8-4332-49BB-85D3-77A2B2288F73}" dt="2024-11-18T09:15:20.389" v="78" actId="404"/>
        <pc:sldMkLst>
          <pc:docMk/>
          <pc:sldMk cId="1643497606" sldId="262"/>
        </pc:sldMkLst>
        <pc:spChg chg="mod">
          <ac:chgData name="Haeck Charlotte" userId="0b29e12a-c406-4087-af2e-074a82b89e31" providerId="ADAL" clId="{D3F110D8-4332-49BB-85D3-77A2B2288F73}" dt="2024-11-18T09:15:20.389" v="78" actId="404"/>
          <ac:spMkLst>
            <pc:docMk/>
            <pc:sldMk cId="1643497606" sldId="262"/>
            <ac:spMk id="5" creationId="{E1EE43A9-FBB9-60F1-577F-E911419334B2}"/>
          </ac:spMkLst>
        </pc:spChg>
      </pc:sldChg>
      <pc:sldChg chg="modSp">
        <pc:chgData name="Haeck Charlotte" userId="0b29e12a-c406-4087-af2e-074a82b89e31" providerId="ADAL" clId="{D3F110D8-4332-49BB-85D3-77A2B2288F73}" dt="2024-11-18T11:32:27.891" v="95" actId="20577"/>
        <pc:sldMkLst>
          <pc:docMk/>
          <pc:sldMk cId="1493127992" sldId="263"/>
        </pc:sldMkLst>
        <pc:spChg chg="mod">
          <ac:chgData name="Haeck Charlotte" userId="0b29e12a-c406-4087-af2e-074a82b89e31" providerId="ADAL" clId="{D3F110D8-4332-49BB-85D3-77A2B2288F73}" dt="2024-11-18T11:32:27.891" v="95" actId="20577"/>
          <ac:spMkLst>
            <pc:docMk/>
            <pc:sldMk cId="1493127992" sldId="263"/>
            <ac:spMk id="5" creationId="{5F2E709E-37A1-75E2-F39C-9F23DC39E120}"/>
          </ac:spMkLst>
        </pc:spChg>
      </pc:sldChg>
      <pc:sldChg chg="modSp modAnim">
        <pc:chgData name="Haeck Charlotte" userId="0b29e12a-c406-4087-af2e-074a82b89e31" providerId="ADAL" clId="{D3F110D8-4332-49BB-85D3-77A2B2288F73}" dt="2024-11-18T11:39:43.994" v="100" actId="20577"/>
        <pc:sldMkLst>
          <pc:docMk/>
          <pc:sldMk cId="3779416614" sldId="266"/>
        </pc:sldMkLst>
        <pc:spChg chg="mod">
          <ac:chgData name="Haeck Charlotte" userId="0b29e12a-c406-4087-af2e-074a82b89e31" providerId="ADAL" clId="{D3F110D8-4332-49BB-85D3-77A2B2288F73}" dt="2024-11-18T11:39:43.994" v="100" actId="20577"/>
          <ac:spMkLst>
            <pc:docMk/>
            <pc:sldMk cId="3779416614" sldId="266"/>
            <ac:spMk id="2" creationId="{4284B74C-D977-C109-4827-0F0985F4BC42}"/>
          </ac:spMkLst>
        </pc:spChg>
      </pc:sldChg>
      <pc:sldChg chg="modSp modAnim">
        <pc:chgData name="Haeck Charlotte" userId="0b29e12a-c406-4087-af2e-074a82b89e31" providerId="ADAL" clId="{D3F110D8-4332-49BB-85D3-77A2B2288F73}" dt="2024-11-18T11:40:11.242" v="113" actId="20577"/>
        <pc:sldMkLst>
          <pc:docMk/>
          <pc:sldMk cId="2800053671" sldId="268"/>
        </pc:sldMkLst>
        <pc:spChg chg="mod">
          <ac:chgData name="Haeck Charlotte" userId="0b29e12a-c406-4087-af2e-074a82b89e31" providerId="ADAL" clId="{D3F110D8-4332-49BB-85D3-77A2B2288F73}" dt="2024-11-18T11:40:11.242" v="113" actId="20577"/>
          <ac:spMkLst>
            <pc:docMk/>
            <pc:sldMk cId="2800053671" sldId="268"/>
            <ac:spMk id="2" creationId="{DB5A60DC-57E3-8B46-2068-8AF215915B6E}"/>
          </ac:spMkLst>
        </pc:spChg>
      </pc:sldChg>
      <pc:sldChg chg="modSp mod modAnim">
        <pc:chgData name="Haeck Charlotte" userId="0b29e12a-c406-4087-af2e-074a82b89e31" providerId="ADAL" clId="{D3F110D8-4332-49BB-85D3-77A2B2288F73}" dt="2024-11-18T11:40:19.202" v="115" actId="27636"/>
        <pc:sldMkLst>
          <pc:docMk/>
          <pc:sldMk cId="1671126746" sldId="269"/>
        </pc:sldMkLst>
        <pc:spChg chg="mod">
          <ac:chgData name="Haeck Charlotte" userId="0b29e12a-c406-4087-af2e-074a82b89e31" providerId="ADAL" clId="{D3F110D8-4332-49BB-85D3-77A2B2288F73}" dt="2024-11-18T11:40:19.202" v="115" actId="27636"/>
          <ac:spMkLst>
            <pc:docMk/>
            <pc:sldMk cId="1671126746" sldId="269"/>
            <ac:spMk id="2" creationId="{7F583100-54B9-33C3-8C1B-F5C6D69C253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8E09E8A-C425-41A5-CA24-F0A397C950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7BB3B44-399F-0703-B53E-0FAB7F47FE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540A8B-20C7-B5E2-C3C9-F0FFAEEF1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‹nr.›</a:t>
            </a:fld>
            <a:endParaRPr lang="it-IT"/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86A36746-F60E-29AD-A9D1-6AB6116AA3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olo 1">
            <a:extLst>
              <a:ext uri="{FF2B5EF4-FFF2-40B4-BE49-F238E27FC236}">
                <a16:creationId xmlns:a16="http://schemas.microsoft.com/office/drawing/2014/main" id="{18E73819-973B-0877-65DB-0366D5E6E1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77228" y="2618212"/>
            <a:ext cx="8589894" cy="1133809"/>
          </a:xfrm>
        </p:spPr>
        <p:txBody>
          <a:bodyPr anchor="b">
            <a:noAutofit/>
          </a:bodyPr>
          <a:lstStyle>
            <a:lvl1pPr algn="ctr">
              <a:lnSpc>
                <a:spcPct val="100000"/>
              </a:lnSpc>
              <a:defRPr sz="4800" b="1">
                <a:solidFill>
                  <a:srgbClr val="D84517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12" name="Segnaposto testo 2">
            <a:extLst>
              <a:ext uri="{FF2B5EF4-FFF2-40B4-BE49-F238E27FC236}">
                <a16:creationId xmlns:a16="http://schemas.microsoft.com/office/drawing/2014/main" id="{27A55739-3740-BF82-FE39-6910C1780A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7726" y="4239788"/>
            <a:ext cx="7116548" cy="348270"/>
          </a:xfrm>
        </p:spPr>
        <p:txBody>
          <a:bodyPr>
            <a:normAutofit/>
          </a:bodyPr>
          <a:lstStyle>
            <a:lvl1pPr marL="0" indent="0" algn="ctr">
              <a:buNone/>
              <a:defRPr sz="2000" b="0">
                <a:solidFill>
                  <a:srgbClr val="0B9338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521417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6DB3AC6-1A62-537A-4CE1-654C8CB9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1BD72E-CE58-52B5-78F7-59794B30C8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5008BEA-68DE-E878-439C-D5BBF9562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4D5EFE7-5C93-DD2E-4940-F09B0FAA6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003076D-03AD-A0DE-A949-A5B8958CF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5006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2D1EE6E-2739-6804-3E47-819890E5FA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7505EEC-003A-DC8F-AD9B-87F07969BF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4808DF-3F6C-A711-CD87-4988B9ECE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B1A3B02-A3C3-6658-6D5F-9C878CC96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2443C4F-E85D-5059-6518-96A76291E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195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251C3D4-B5A7-4F42-614F-9228F5FC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6B362B-80A0-E9EE-5FEA-374B22B9F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ED8A77A-1FD0-217A-20F3-1BF3B52E8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‹nr.›</a:t>
            </a:fld>
            <a:endParaRPr lang="it-IT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5C765286-5CCB-1152-5A9B-4D938A513A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548B462E-5D6E-ED16-04AC-5FC9333924E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28855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B8C237E-2FA6-5ACA-002B-78558C1D4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93505"/>
            <a:ext cx="10515600" cy="324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576758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id="{DC1E87E5-6DFF-B04F-5E59-297FD8FDF8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453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62F570A-28CB-30C8-F5D9-9385BC2F8C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7188335-824E-81CA-C555-5C0AF6037A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5DC5239-7AD4-1C0B-D11B-E0AE018AEB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FB9C5623-B660-0B63-619C-CC0B34B5ED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DF69EBB-E78C-CCC2-A6FA-939C51AFA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8FA3B96-DEFF-601D-3138-9F389B204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6740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320F7F-1AD7-DE4F-6667-763BBD8BE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A4F02D4-2564-40C8-F27A-36B1EC9C9B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B94708-36CD-45AC-1C19-B4CB19A98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E4BD5024-14F4-0CBA-EDBA-7835E03FC4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0A62C300-1008-0563-B14E-7C9F54CDB6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D34A9B13-D9AE-6B4C-A8E2-97E152F29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3E7928F-FC56-006F-DC2A-274DC0B4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BAF93FE5-0B82-4B3D-8BDF-335EA2CF7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956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009EE3-8E70-41C2-D72C-54F622338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9812282-5755-F5DE-40F6-C7E912A0B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A68BA88-4078-ACBC-2DB3-64E2A8AF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054BDB2-6F86-AE6B-3E83-30805261E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‹nr.›</a:t>
            </a:fld>
            <a:endParaRPr lang="it-IT"/>
          </a:p>
        </p:txBody>
      </p:sp>
      <p:sp>
        <p:nvSpPr>
          <p:cNvPr id="6" name="Segnaposto testo 2">
            <a:extLst>
              <a:ext uri="{FF2B5EF4-FFF2-40B4-BE49-F238E27FC236}">
                <a16:creationId xmlns:a16="http://schemas.microsoft.com/office/drawing/2014/main" id="{313AF988-23F5-CA04-856B-AB190DBF27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33205"/>
            <a:ext cx="10515600" cy="324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154587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1B8CD3D4-73DB-7A7A-4BD2-2A056D93C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536EF02-67CE-284F-FDC3-321D458042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022B2AE9-981F-3BF8-888C-6F5AD3893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504177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88EB172-A70B-7A95-B2AD-25BC3E57A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21FC6E3-7CF6-8842-AB67-6B076EF7F3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5565E9-D602-2A88-A365-2ED0CADBD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3E5BEC-3578-666D-A66A-08CF039483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094FDF7-FF2D-6544-A055-01577180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40C53FD-EBAB-976B-806F-970E9B4CB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9483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AD67C3-0A27-63CA-5B00-885F4A2A10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C6FB3BD4-7DFC-C7C1-0BA8-CC810CE1F0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4A2EDB0-D031-1A76-BE23-9A7205A46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6BB129E-5BB1-8B2A-3EDB-2E39AD8608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635C1-C6FB-BE48-AB8D-D0156EC83E22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85E17AF7-38AE-1D07-93E3-3630E52AE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F50A0F4-52BB-4456-E70C-5E9510CF5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E06B60-6FBD-A24E-8346-22AC27238F9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23012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>
            <a:extLst>
              <a:ext uri="{FF2B5EF4-FFF2-40B4-BE49-F238E27FC236}">
                <a16:creationId xmlns:a16="http://schemas.microsoft.com/office/drawing/2014/main" id="{323231E9-2939-08E5-D386-DAF3E1ADA9D2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335A580E-DF00-7999-8107-02CFF7B24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91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Click </a:t>
            </a:r>
            <a:r>
              <a:rPr lang="it-IT" dirty="0" err="1"/>
              <a:t>here</a:t>
            </a:r>
            <a:r>
              <a:rPr lang="it-IT" dirty="0"/>
              <a:t> to </a:t>
            </a:r>
            <a:r>
              <a:rPr lang="it-IT" dirty="0" err="1"/>
              <a:t>insert</a:t>
            </a:r>
            <a:r>
              <a:rPr lang="it-IT" dirty="0"/>
              <a:t> </a:t>
            </a:r>
            <a:r>
              <a:rPr lang="it-IT" dirty="0" err="1"/>
              <a:t>title</a:t>
            </a:r>
            <a:endParaRPr lang="it-IT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7FD272F-2B35-6FC5-ECD8-7811ADDDFF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784118"/>
            <a:ext cx="10515600" cy="32437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9C3734C-7A0C-08CE-924F-47D5D6F509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635C1-C6FB-BE48-AB8D-D0156EC83E22}" type="datetimeFigureOut">
              <a:rPr lang="it-IT" smtClean="0"/>
              <a:t>18/11/2024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86F18C-10E7-AD2B-9803-7A3A4C8D75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41BB01D-2C55-4976-F9F2-3CC4A0D715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06B60-6FBD-A24E-8346-22AC27238F94}" type="slidenum">
              <a:rPr lang="it-IT" smtClean="0"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54934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5E98"/>
          </a:solidFill>
          <a:latin typeface="Poppins" pitchFamily="2" charset="77"/>
          <a:ea typeface="+mj-ea"/>
          <a:cs typeface="Poppins" pitchFamily="2" charset="77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n-ea"/>
          <a:cs typeface="Poppins" pitchFamily="2" charset="77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n-ea"/>
          <a:cs typeface="Poppins" pitchFamily="2" charset="77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n-ea"/>
          <a:cs typeface="Poppins" pitchFamily="2" charset="77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Poppins" pitchFamily="2" charset="77"/>
          <a:ea typeface="+mn-ea"/>
          <a:cs typeface="Poppins" pitchFamily="2" charset="77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hyperlink" Target="mailto:charlotte.haeck@epos-vlaanderen.b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0D57D6B-FF4E-5A04-2778-C272FDA4B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2856" y="2741741"/>
            <a:ext cx="8146287" cy="871675"/>
          </a:xfrm>
        </p:spPr>
        <p:txBody>
          <a:bodyPr>
            <a:normAutofit fontScale="90000"/>
          </a:bodyPr>
          <a:lstStyle/>
          <a:p>
            <a:r>
              <a:rPr lang="it-IT" sz="4400" dirty="0"/>
              <a:t>Erasmus + NA Flanders Epos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109B825-3C63-3428-E29B-60B33D5981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022855" y="3947751"/>
            <a:ext cx="8146287" cy="871674"/>
          </a:xfrm>
        </p:spPr>
        <p:txBody>
          <a:bodyPr>
            <a:normAutofit fontScale="92500" lnSpcReduction="20000"/>
          </a:bodyPr>
          <a:lstStyle/>
          <a:p>
            <a:r>
              <a:rPr lang="it-IT" dirty="0"/>
              <a:t>Charlotte Haeck</a:t>
            </a:r>
          </a:p>
          <a:p>
            <a:r>
              <a:rPr lang="en-GB" sz="2100" dirty="0"/>
              <a:t>POLICY OFFICER EUROPEAN SYNERGIES AND COOPERATION ERASMUS+ </a:t>
            </a:r>
            <a:endParaRPr lang="nl-BE" sz="2100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70601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B89707-E8D1-7E09-E9FA-E74B564738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8A57E3B5-A387-47AF-BEB3-C32D7C73AA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92" y="819436"/>
            <a:ext cx="11370629" cy="1143000"/>
          </a:xfrm>
        </p:spPr>
        <p:txBody>
          <a:bodyPr>
            <a:normAutofit/>
          </a:bodyPr>
          <a:lstStyle/>
          <a:p>
            <a:r>
              <a:rPr lang="nl-BE" sz="3200" dirty="0">
                <a:latin typeface="Poppins" panose="00000500000000000000" pitchFamily="2" charset="0"/>
                <a:cs typeface="Poppins" panose="00000500000000000000" pitchFamily="2" charset="0"/>
              </a:rPr>
              <a:t>ESF+ and E+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7F583100-54B9-33C3-8C1B-F5C6D69C25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892" y="1738701"/>
            <a:ext cx="10857281" cy="1254006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sz="24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 3</a:t>
            </a:r>
          </a:p>
          <a:p>
            <a:pPr marL="457200" indent="-457200">
              <a:spcBef>
                <a:spcPts val="0"/>
              </a:spcBef>
              <a:buFont typeface="Wingdings" panose="020B0604020202020204" pitchFamily="34" charset="0"/>
              <a:buChar char="q"/>
            </a:pP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are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possible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synergies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 </a:t>
            </a:r>
          </a:p>
          <a:p>
            <a:pPr marL="457200" indent="-457200">
              <a:spcBef>
                <a:spcPts val="0"/>
              </a:spcBef>
              <a:buFont typeface="Wingdings" panose="020B0604020202020204" pitchFamily="34" charset="0"/>
              <a:buChar char="q"/>
            </a:pP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Where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lie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common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priorities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 </a:t>
            </a:r>
          </a:p>
          <a:p>
            <a:pPr marL="457200" indent="-457200">
              <a:spcBef>
                <a:spcPts val="0"/>
              </a:spcBef>
              <a:buFont typeface="Wingdings" panose="020B0604020202020204" pitchFamily="34" charset="0"/>
              <a:buChar char="q"/>
            </a:pP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are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challenges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</a:t>
            </a:r>
          </a:p>
          <a:p>
            <a:pPr marL="457200" indent="-457200">
              <a:spcBef>
                <a:spcPts val="0"/>
              </a:spcBef>
              <a:buFont typeface="Wingdings" panose="020B0604020202020204" pitchFamily="34" charset="0"/>
              <a:buChar char="q"/>
            </a:pP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Where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can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we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nurture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 cooperation?</a:t>
            </a:r>
          </a:p>
          <a:p>
            <a:pPr marL="0" indent="0">
              <a:spcBef>
                <a:spcPts val="0"/>
              </a:spcBef>
              <a:buNone/>
            </a:pPr>
            <a:endParaRPr lang="nl-NL" sz="1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aphicFrame>
        <p:nvGraphicFramePr>
          <p:cNvPr id="3" name="Tabel 5">
            <a:extLst>
              <a:ext uri="{FF2B5EF4-FFF2-40B4-BE49-F238E27FC236}">
                <a16:creationId xmlns:a16="http://schemas.microsoft.com/office/drawing/2014/main" id="{8FF6917A-2C71-9943-3947-BB46E5F733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7171855"/>
              </p:ext>
            </p:extLst>
          </p:nvPr>
        </p:nvGraphicFramePr>
        <p:xfrm>
          <a:off x="1717484" y="2992707"/>
          <a:ext cx="8638096" cy="32400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4319048">
                  <a:extLst>
                    <a:ext uri="{9D8B030D-6E8A-4147-A177-3AD203B41FA5}">
                      <a16:colId xmlns:a16="http://schemas.microsoft.com/office/drawing/2014/main" val="4226534741"/>
                    </a:ext>
                  </a:extLst>
                </a:gridCol>
                <a:gridCol w="4319048">
                  <a:extLst>
                    <a:ext uri="{9D8B030D-6E8A-4147-A177-3AD203B41FA5}">
                      <a16:colId xmlns:a16="http://schemas.microsoft.com/office/drawing/2014/main" val="3344035291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rgbClr val="002060"/>
                          </a:solidFill>
                        </a:rPr>
                        <a:t>ESF+ (EUWSE)</a:t>
                      </a:r>
                      <a:endParaRPr lang="nl-BE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>
                          <a:solidFill>
                            <a:srgbClr val="002060"/>
                          </a:solidFill>
                        </a:rPr>
                        <a:t>ESF + (DOV)</a:t>
                      </a:r>
                      <a:endParaRPr lang="nl-BE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96650871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nl-BE" b="1" dirty="0" err="1">
                          <a:solidFill>
                            <a:srgbClr val="002060"/>
                          </a:solidFill>
                        </a:rPr>
                        <a:t>Competence</a:t>
                      </a:r>
                      <a:r>
                        <a:rPr lang="nl-BE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nl-BE" b="1" dirty="0" err="1">
                          <a:solidFill>
                            <a:srgbClr val="002060"/>
                          </a:solidFill>
                        </a:rPr>
                        <a:t>enhancement</a:t>
                      </a:r>
                      <a:endParaRPr lang="nl-BE" b="1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nl-BE" dirty="0">
                          <a:solidFill>
                            <a:srgbClr val="002060"/>
                          </a:solidFill>
                        </a:rPr>
                        <a:t>Warm Schools (</a:t>
                      </a:r>
                      <a:r>
                        <a:rPr lang="nl-BE" b="1" dirty="0" err="1">
                          <a:solidFill>
                            <a:srgbClr val="002060"/>
                          </a:solidFill>
                        </a:rPr>
                        <a:t>inclusion</a:t>
                      </a:r>
                      <a:r>
                        <a:rPr lang="nl-BE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nl-BE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4972821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nl-BE" dirty="0">
                          <a:solidFill>
                            <a:srgbClr val="002060"/>
                          </a:solidFill>
                        </a:rPr>
                        <a:t>Learning </a:t>
                      </a:r>
                      <a:r>
                        <a:rPr lang="nl-BE" dirty="0" err="1">
                          <a:solidFill>
                            <a:srgbClr val="002060"/>
                          </a:solidFill>
                        </a:rPr>
                        <a:t>organisations</a:t>
                      </a:r>
                      <a:endParaRPr lang="nl-BE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1" dirty="0">
                          <a:solidFill>
                            <a:srgbClr val="002060"/>
                          </a:solidFill>
                        </a:rPr>
                        <a:t>Dual</a:t>
                      </a:r>
                      <a:r>
                        <a:rPr lang="nl-BE" dirty="0">
                          <a:solidFill>
                            <a:srgbClr val="002060"/>
                          </a:solidFill>
                        </a:rPr>
                        <a:t> Learning</a:t>
                      </a:r>
                      <a:endParaRPr lang="nl-BE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8343589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nl-BE" dirty="0" err="1">
                          <a:solidFill>
                            <a:srgbClr val="002060"/>
                          </a:solidFill>
                        </a:rPr>
                        <a:t>Inclusive</a:t>
                      </a:r>
                      <a:r>
                        <a:rPr lang="nl-BE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nl-BE" dirty="0" err="1">
                          <a:solidFill>
                            <a:srgbClr val="002060"/>
                          </a:solidFill>
                        </a:rPr>
                        <a:t>working</a:t>
                      </a:r>
                      <a:r>
                        <a:rPr lang="nl-BE" dirty="0">
                          <a:solidFill>
                            <a:srgbClr val="002060"/>
                          </a:solidFill>
                        </a:rPr>
                        <a:t> environments</a:t>
                      </a:r>
                      <a:endParaRPr lang="nl-BE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BE" b="1" dirty="0" err="1">
                          <a:solidFill>
                            <a:srgbClr val="002060"/>
                          </a:solidFill>
                        </a:rPr>
                        <a:t>Elodie</a:t>
                      </a:r>
                      <a:r>
                        <a:rPr lang="nl-BE" b="1" dirty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nl-BE" dirty="0">
                          <a:solidFill>
                            <a:srgbClr val="002060"/>
                          </a:solidFill>
                        </a:rPr>
                        <a:t>(</a:t>
                      </a:r>
                      <a:r>
                        <a:rPr lang="nl-BE" dirty="0" err="1">
                          <a:solidFill>
                            <a:srgbClr val="002060"/>
                          </a:solidFill>
                        </a:rPr>
                        <a:t>Effective</a:t>
                      </a:r>
                      <a:r>
                        <a:rPr lang="nl-BE" dirty="0">
                          <a:solidFill>
                            <a:srgbClr val="002060"/>
                          </a:solidFill>
                        </a:rPr>
                        <a:t> reading </a:t>
                      </a:r>
                      <a:r>
                        <a:rPr lang="nl-BE" dirty="0" err="1">
                          <a:solidFill>
                            <a:srgbClr val="002060"/>
                          </a:solidFill>
                        </a:rPr>
                        <a:t>education</a:t>
                      </a:r>
                      <a:r>
                        <a:rPr lang="nl-BE" dirty="0">
                          <a:solidFill>
                            <a:srgbClr val="002060"/>
                          </a:solidFill>
                        </a:rPr>
                        <a:t>)</a:t>
                      </a:r>
                      <a:endParaRPr lang="nl-BE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25777333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l"/>
                      <a:r>
                        <a:rPr lang="nl-BE" dirty="0">
                          <a:solidFill>
                            <a:srgbClr val="002060"/>
                          </a:solidFill>
                        </a:rPr>
                        <a:t>Learning </a:t>
                      </a:r>
                      <a:r>
                        <a:rPr lang="nl-BE" dirty="0" err="1">
                          <a:solidFill>
                            <a:srgbClr val="002060"/>
                          </a:solidFill>
                        </a:rPr>
                        <a:t>ecosystems</a:t>
                      </a:r>
                      <a:endParaRPr lang="nl-BE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nl-BE" dirty="0">
                        <a:solidFill>
                          <a:srgbClr val="002060"/>
                        </a:solidFill>
                        <a:latin typeface="Poppins" panose="00000500000000000000" pitchFamily="2" charset="0"/>
                        <a:cs typeface="Poppins" panose="00000500000000000000" pitchFamily="2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2456128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1126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6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DC9911-FF2D-A339-66E1-5A30B5BB9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4F760960-DEE7-8438-759C-D787717563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787" y="1472159"/>
            <a:ext cx="3276451" cy="902073"/>
          </a:xfrm>
        </p:spPr>
        <p:txBody>
          <a:bodyPr anchor="b">
            <a:normAutofit/>
          </a:bodyPr>
          <a:lstStyle/>
          <a:p>
            <a:r>
              <a:rPr lang="nl-BE" sz="4700" dirty="0">
                <a:latin typeface="Campton Light" panose="020B0004020102020203" pitchFamily="34" charset="0"/>
              </a:rPr>
              <a:t>ESF+ and E+</a:t>
            </a:r>
            <a:endParaRPr lang="nl-BE" sz="4700" dirty="0"/>
          </a:p>
        </p:txBody>
      </p:sp>
      <p:pic>
        <p:nvPicPr>
          <p:cNvPr id="8" name="Picture 2" descr="Open, Verlicht, Licht, Neon Licht, Teken">
            <a:extLst>
              <a:ext uri="{FF2B5EF4-FFF2-40B4-BE49-F238E27FC236}">
                <a16:creationId xmlns:a16="http://schemas.microsoft.com/office/drawing/2014/main" id="{AD5D9E3D-D7E6-713A-2C24-7333384260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87" r="23398" b="-1"/>
          <a:stretch/>
        </p:blipFill>
        <p:spPr bwMode="auto">
          <a:xfrm>
            <a:off x="7170822" y="1042737"/>
            <a:ext cx="4592866" cy="5149516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ijdelijke aanduiding voor inhoud 2">
            <a:extLst>
              <a:ext uri="{FF2B5EF4-FFF2-40B4-BE49-F238E27FC236}">
                <a16:creationId xmlns:a16="http://schemas.microsoft.com/office/drawing/2014/main" id="{F3800DE5-9131-077C-565F-0673461BFE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6698" y="2374232"/>
            <a:ext cx="5308481" cy="3320668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nl-NL" sz="24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Tips</a:t>
            </a:r>
            <a:endParaRPr lang="nl-NL" sz="19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Open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communication</a:t>
            </a:r>
            <a:endParaRPr lang="nl-NL" sz="19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Get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know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each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other’s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programmes</a:t>
            </a:r>
            <a:endParaRPr lang="nl-NL" sz="19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Get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know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people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behind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programmes</a:t>
            </a:r>
            <a:endParaRPr lang="nl-NL" sz="19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Brainstorm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together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about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different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possible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synergies</a:t>
            </a:r>
            <a:endParaRPr lang="nl-NL" sz="19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q"/>
            </a:pP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not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only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focus on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synergy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of funds,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synergy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cooperation are more </a:t>
            </a:r>
            <a:r>
              <a:rPr lang="nl-NL" sz="19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than</a:t>
            </a:r>
            <a:r>
              <a:rPr lang="nl-NL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funds</a:t>
            </a:r>
          </a:p>
          <a:p>
            <a:pPr marL="457200" indent="-457200">
              <a:spcBef>
                <a:spcPts val="0"/>
              </a:spcBef>
              <a:spcAft>
                <a:spcPts val="600"/>
              </a:spcAft>
              <a:buFont typeface="Wingdings" panose="020B0604020202020204" pitchFamily="34" charset="0"/>
              <a:buChar char="q"/>
            </a:pPr>
            <a:endParaRPr lang="nl-NL" sz="19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nl-NL" sz="19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DC5582D-8569-C1B0-E0F4-7BE84C4D0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0495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4800" dirty="0"/>
              <a:t>Thank </a:t>
            </a:r>
            <a:r>
              <a:rPr lang="it-IT" sz="4800" dirty="0" err="1"/>
              <a:t>you</a:t>
            </a:r>
            <a:r>
              <a:rPr lang="it-IT" sz="4800" dirty="0"/>
              <a:t> for </a:t>
            </a:r>
            <a:r>
              <a:rPr lang="it-IT" sz="4800" dirty="0" err="1"/>
              <a:t>your</a:t>
            </a:r>
            <a:r>
              <a:rPr lang="it-IT" sz="4800" dirty="0"/>
              <a:t> </a:t>
            </a:r>
            <a:r>
              <a:rPr lang="it-IT" sz="4800" dirty="0" err="1"/>
              <a:t>attention</a:t>
            </a:r>
            <a:r>
              <a:rPr lang="it-IT" sz="4800" dirty="0"/>
              <a:t>!</a:t>
            </a:r>
            <a:endParaRPr lang="en-US" sz="4800" dirty="0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142047A-F191-5D37-449D-A340472C1B19}"/>
              </a:ext>
            </a:extLst>
          </p:cNvPr>
          <p:cNvSpPr txBox="1">
            <a:spLocks/>
          </p:cNvSpPr>
          <p:nvPr/>
        </p:nvSpPr>
        <p:spPr>
          <a:xfrm>
            <a:off x="2022855" y="3947751"/>
            <a:ext cx="8146287" cy="87167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Poppins" pitchFamily="2" charset="77"/>
                <a:ea typeface="+mn-ea"/>
                <a:cs typeface="Poppins" pitchFamily="2" charset="77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it-IT" dirty="0"/>
              <a:t>Charlotte Haeck</a:t>
            </a:r>
          </a:p>
          <a:p>
            <a:pPr marL="0" indent="0" algn="ctr">
              <a:buNone/>
            </a:pPr>
            <a:r>
              <a:rPr lang="en-GB" sz="2100" dirty="0"/>
              <a:t>POLICY OFFICER EUROPEAN SYNERGIES AND COOPERATION ERASMUS+</a:t>
            </a:r>
          </a:p>
          <a:p>
            <a:pPr marL="0" indent="0" algn="ctr">
              <a:buNone/>
            </a:pPr>
            <a:r>
              <a:rPr lang="en-GB" sz="2100" dirty="0">
                <a:hlinkClick r:id="rId2"/>
              </a:rPr>
              <a:t>charlotte.haeck@epos-vlaanderen.be</a:t>
            </a:r>
            <a:endParaRPr lang="nl-BE" sz="2100" dirty="0"/>
          </a:p>
          <a:p>
            <a:endParaRPr lang="it-IT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E21E9EE-0BE9-A8B7-3BE7-BEEDB2EE921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0976" b="21381"/>
          <a:stretch/>
        </p:blipFill>
        <p:spPr>
          <a:xfrm>
            <a:off x="4800812" y="4819425"/>
            <a:ext cx="2590371" cy="123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8501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FA203027-9B8D-069A-B170-5687CEA76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92" y="819436"/>
            <a:ext cx="11370629" cy="1143000"/>
          </a:xfrm>
        </p:spPr>
        <p:txBody>
          <a:bodyPr>
            <a:normAutofit/>
          </a:bodyPr>
          <a:lstStyle/>
          <a:p>
            <a:r>
              <a:rPr lang="nl-BE" sz="3200" dirty="0">
                <a:latin typeface="Poppins" panose="00000500000000000000" pitchFamily="2" charset="0"/>
                <a:cs typeface="Poppins" panose="00000500000000000000" pitchFamily="2" charset="0"/>
              </a:rPr>
              <a:t>Synergies and complementarities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E1EE43A9-FBB9-60F1-577F-E91141933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892" y="1737846"/>
            <a:ext cx="11370629" cy="4525963"/>
          </a:xfrm>
        </p:spPr>
        <p:txBody>
          <a:bodyPr/>
          <a:lstStyle/>
          <a:p>
            <a:pPr marL="0" indent="0">
              <a:buNone/>
            </a:pPr>
            <a:r>
              <a:rPr lang="nl-NL" sz="24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European </a:t>
            </a:r>
            <a:r>
              <a:rPr lang="nl-NL" sz="2400" b="1" dirty="0" err="1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Commission</a:t>
            </a:r>
            <a:endParaRPr lang="nl-NL" sz="2400" b="1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Wingdings" panose="020B0604020202020204" pitchFamily="34" charset="0"/>
              <a:buChar char="q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ensure coherence between different EU </a:t>
            </a:r>
            <a:r>
              <a:rPr lang="en-US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programmes</a:t>
            </a:r>
            <a:endParaRPr lang="en-US" sz="1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Wingdings" panose="020B0604020202020204" pitchFamily="34" charset="0"/>
              <a:buChar char="q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avoid double work</a:t>
            </a:r>
          </a:p>
          <a:p>
            <a:pPr marL="457200" indent="-457200">
              <a:buFont typeface="Wingdings" panose="020B0604020202020204" pitchFamily="34" charset="0"/>
              <a:buChar char="q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increase efficiency of public funding </a:t>
            </a:r>
            <a:r>
              <a:rPr lang="en-US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programmes</a:t>
            </a:r>
            <a:endParaRPr lang="en-US" sz="1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Wingdings" panose="020B0604020202020204" pitchFamily="34" charset="0"/>
              <a:buChar char="q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</a:t>
            </a:r>
            <a:r>
              <a:rPr lang="en-US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maximise</a:t>
            </a: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the overall impact</a:t>
            </a:r>
          </a:p>
          <a:p>
            <a:pPr marL="457200" indent="-457200">
              <a:buFont typeface="Wingdings" panose="020B0604020202020204" pitchFamily="34" charset="0"/>
              <a:buChar char="q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create a more integrated and coordinated approach</a:t>
            </a:r>
          </a:p>
          <a:p>
            <a:pPr marL="0" indent="0">
              <a:buNone/>
            </a:pPr>
            <a:r>
              <a:rPr lang="nl-NL" sz="1100" i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[Source: </a:t>
            </a:r>
            <a:r>
              <a:rPr lang="nl-NL" sz="1100" i="1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NAConnect</a:t>
            </a:r>
            <a:r>
              <a:rPr lang="nl-NL" sz="1100" i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– Guide </a:t>
            </a:r>
            <a:r>
              <a:rPr lang="nl-NL" sz="1100" i="1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for</a:t>
            </a:r>
            <a:r>
              <a:rPr lang="nl-NL" sz="1100" i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100" i="1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NAs</a:t>
            </a:r>
            <a:r>
              <a:rPr lang="nl-NL" sz="1100" i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– European </a:t>
            </a:r>
            <a:r>
              <a:rPr lang="nl-NL" sz="1100" i="1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Commission</a:t>
            </a:r>
            <a:r>
              <a:rPr lang="nl-NL" sz="1100" i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]</a:t>
            </a:r>
            <a:endParaRPr lang="en-US" sz="11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  <a:sym typeface="Wingdings" panose="05000000000000000000" pitchFamily="2" charset="2"/>
            </a:endParaRPr>
          </a:p>
          <a:p>
            <a:pPr>
              <a:buFont typeface="Wingdings" panose="05000000000000000000" pitchFamily="2" charset="2"/>
              <a:buChar char="à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understanding the importance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		POLICY OFFICER EUROPEAN </a:t>
            </a:r>
          </a:p>
          <a:p>
            <a:pPr marL="0" indent="0" algn="ctr">
              <a:buNone/>
            </a:pPr>
            <a:r>
              <a:rPr lang="en-GB" b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		SYNERGIES AND COOPERATION ERASMUS+</a:t>
            </a:r>
            <a:r>
              <a:rPr lang="en-GB" b="1" i="1" dirty="0">
                <a:solidFill>
                  <a:schemeClr val="accent3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nl-BE" b="1" dirty="0">
              <a:solidFill>
                <a:schemeClr val="accent3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57200" indent="-457200">
              <a:buFont typeface="Wingdings" panose="020B0604020202020204" pitchFamily="34" charset="0"/>
              <a:buChar char="q"/>
            </a:pPr>
            <a:endParaRPr lang="en-US" sz="1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" name="Pijl: rechts 1">
            <a:extLst>
              <a:ext uri="{FF2B5EF4-FFF2-40B4-BE49-F238E27FC236}">
                <a16:creationId xmlns:a16="http://schemas.microsoft.com/office/drawing/2014/main" id="{9E867994-DDCE-4564-095A-3F37A6E5F1A0}"/>
              </a:ext>
            </a:extLst>
          </p:cNvPr>
          <p:cNvSpPr/>
          <p:nvPr/>
        </p:nvSpPr>
        <p:spPr>
          <a:xfrm>
            <a:off x="1327739" y="5043127"/>
            <a:ext cx="1938911" cy="268174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4349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34D904FD-E40A-BB83-B79C-45682B1C9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92" y="819436"/>
            <a:ext cx="11370629" cy="1143000"/>
          </a:xfrm>
        </p:spPr>
        <p:txBody>
          <a:bodyPr>
            <a:normAutofit/>
          </a:bodyPr>
          <a:lstStyle/>
          <a:p>
            <a:r>
              <a:rPr lang="nl-BE" sz="3200" dirty="0">
                <a:latin typeface="Poppins" panose="00000500000000000000" pitchFamily="2" charset="0"/>
                <a:cs typeface="Poppins" panose="00000500000000000000" pitchFamily="2" charset="0"/>
              </a:rPr>
              <a:t>Synergies and complementarities</a:t>
            </a:r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5F2E709E-37A1-75E2-F39C-9F23DC39E1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507" y="1962436"/>
            <a:ext cx="10744986" cy="4076128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 1</a:t>
            </a:r>
          </a:p>
          <a:p>
            <a:pPr marL="457200" indent="-457200">
              <a:spcBef>
                <a:spcPts val="0"/>
              </a:spcBef>
              <a:buFont typeface="Wingdings" panose="020B0604020202020204" pitchFamily="34" charset="0"/>
              <a:buChar char="q"/>
            </a:pPr>
            <a:r>
              <a:rPr lang="nl-NL" sz="2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Good</a:t>
            </a:r>
            <a:r>
              <a:rPr lang="nl-NL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2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practices</a:t>
            </a:r>
            <a:r>
              <a:rPr lang="nl-NL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: National </a:t>
            </a:r>
            <a:r>
              <a:rPr lang="nl-NL" sz="2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Funding</a:t>
            </a:r>
            <a:r>
              <a:rPr lang="nl-NL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(IT), Norway Grants, Nordplus (SE), INTERREG (South </a:t>
            </a:r>
            <a:r>
              <a:rPr lang="nl-NL" sz="2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Baltic</a:t>
            </a:r>
            <a:r>
              <a:rPr lang="nl-NL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), ESF+ (PL, LT, IT, DE, AT) </a:t>
            </a:r>
            <a:r>
              <a:rPr lang="nl-NL" sz="1100" i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[Source: </a:t>
            </a:r>
            <a:r>
              <a:rPr lang="nl-NL" sz="1100" i="1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NAConnect</a:t>
            </a:r>
            <a:r>
              <a:rPr lang="nl-NL" sz="1100" i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]</a:t>
            </a:r>
          </a:p>
          <a:p>
            <a:pPr marL="457200" indent="-457200">
              <a:spcBef>
                <a:spcPts val="0"/>
              </a:spcBef>
              <a:buFont typeface="Wingdings" panose="020B0604020202020204" pitchFamily="34" charset="0"/>
              <a:buChar char="q"/>
            </a:pPr>
            <a:endParaRPr lang="nl-NL" sz="20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NL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 2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l-BE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Working</a:t>
            </a:r>
            <a:r>
              <a:rPr lang="nl-BE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BE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group</a:t>
            </a:r>
            <a:r>
              <a:rPr lang="nl-BE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on </a:t>
            </a:r>
            <a:r>
              <a:rPr lang="nl-BE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Synergies</a:t>
            </a: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(</a:t>
            </a:r>
            <a:r>
              <a:rPr lang="nl-BE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DG EAC)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endParaRPr lang="nl-BE" sz="20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BE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 3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l-BE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TCA </a:t>
            </a:r>
            <a:r>
              <a:rPr lang="nl-BE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Synergies</a:t>
            </a:r>
            <a:r>
              <a:rPr lang="nl-BE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BE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between</a:t>
            </a:r>
            <a:r>
              <a:rPr lang="nl-BE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Funds</a:t>
            </a:r>
            <a:endParaRPr lang="en-US" sz="1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57250"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inform ourselves</a:t>
            </a:r>
          </a:p>
          <a:p>
            <a:pPr marL="857250"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learn from good practices</a:t>
            </a:r>
          </a:p>
          <a:p>
            <a:pPr marL="857250"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network</a:t>
            </a:r>
          </a:p>
        </p:txBody>
      </p:sp>
    </p:spTree>
    <p:extLst>
      <p:ext uri="{BB962C8B-B14F-4D97-AF65-F5344CB8AC3E}">
        <p14:creationId xmlns:p14="http://schemas.microsoft.com/office/powerpoint/2010/main" val="149312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4E466F-0AD7-2FC0-5173-20B4C5BE2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BEF5191-9025-AF17-45E7-61013D0AD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92" y="819436"/>
            <a:ext cx="11370629" cy="1143000"/>
          </a:xfrm>
        </p:spPr>
        <p:txBody>
          <a:bodyPr>
            <a:normAutofit/>
          </a:bodyPr>
          <a:lstStyle/>
          <a:p>
            <a:r>
              <a:rPr lang="nl-BE" sz="3200" dirty="0">
                <a:latin typeface="Poppins" panose="00000500000000000000" pitchFamily="2" charset="0"/>
                <a:cs typeface="Poppins" panose="00000500000000000000" pitchFamily="2" charset="0"/>
              </a:rPr>
              <a:t>Synergies and complementarities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DF4535B1-33B5-3AE2-255B-ECC797C24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4743" y="1742866"/>
            <a:ext cx="10889365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sz="24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 4</a:t>
            </a:r>
          </a:p>
          <a:p>
            <a:pPr marL="457200" indent="-457200">
              <a:spcBef>
                <a:spcPts val="0"/>
              </a:spcBef>
              <a:buFont typeface="Wingdings" panose="020B0604020202020204" pitchFamily="34" charset="0"/>
              <a:buChar char="q"/>
            </a:pP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are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possible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synergies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in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Flanders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 </a:t>
            </a:r>
          </a:p>
          <a:p>
            <a:pPr marL="457200" indent="-457200">
              <a:spcBef>
                <a:spcPts val="0"/>
              </a:spcBef>
              <a:buFont typeface="Wingdings" panose="020B0604020202020204" pitchFamily="34" charset="0"/>
              <a:buChar char="q"/>
            </a:pP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do we want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achieve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with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these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synergies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? </a:t>
            </a:r>
          </a:p>
          <a:p>
            <a:pPr marL="457200" indent="-457200">
              <a:spcBef>
                <a:spcPts val="0"/>
              </a:spcBef>
              <a:buFont typeface="Wingdings" panose="020B0604020202020204" pitchFamily="34" charset="0"/>
              <a:buChar char="q"/>
            </a:pP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are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the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strategic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objectives</a:t>
            </a:r>
            <a:r>
              <a:rPr lang="nl-NL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of a cooperation?</a:t>
            </a:r>
          </a:p>
          <a:p>
            <a:pPr marL="0" indent="0">
              <a:spcBef>
                <a:spcPts val="0"/>
              </a:spcBef>
              <a:buNone/>
            </a:pPr>
            <a:endParaRPr lang="nl-NL" sz="1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good and structural information flow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shared info moments - streamlining info to beneficiaries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shared events around a certain theme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exchange of keynote speakers 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survey for beneficiaries about the different </a:t>
            </a:r>
            <a:r>
              <a:rPr lang="en-US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programmes</a:t>
            </a:r>
            <a:endParaRPr lang="en-US" sz="1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cooperation on external assessors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Seal of Excellence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 long-lasting and well-structured cooperation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…</a:t>
            </a:r>
            <a:endParaRPr lang="en-GB" sz="1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00050" lvl="1" indent="0" algn="r">
              <a:buNone/>
            </a:pPr>
            <a:r>
              <a:rPr lang="en-GB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		</a:t>
            </a:r>
            <a:r>
              <a:rPr lang="en-GB" sz="1800" dirty="0">
                <a:solidFill>
                  <a:srgbClr val="002060"/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					</a:t>
            </a:r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SYNERGY OF  </a:t>
            </a:r>
            <a:r>
              <a:rPr lang="en-GB" b="1" u="sng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PROGRAMMES</a:t>
            </a:r>
            <a:endParaRPr lang="en-GB" sz="1800" b="1" u="sng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5" name="Pijl: rechts 4">
            <a:extLst>
              <a:ext uri="{FF2B5EF4-FFF2-40B4-BE49-F238E27FC236}">
                <a16:creationId xmlns:a16="http://schemas.microsoft.com/office/drawing/2014/main" id="{23F49602-6763-26FC-F589-4461BA7356BB}"/>
              </a:ext>
            </a:extLst>
          </p:cNvPr>
          <p:cNvSpPr/>
          <p:nvPr/>
        </p:nvSpPr>
        <p:spPr>
          <a:xfrm>
            <a:off x="4315975" y="5441962"/>
            <a:ext cx="2762053" cy="2168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62962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E7E848-EB74-44E2-70DB-29DAA2C30B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93B89AD-319A-C5F8-D7A3-C73A8472F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92" y="819436"/>
            <a:ext cx="11370629" cy="1143000"/>
          </a:xfrm>
        </p:spPr>
        <p:txBody>
          <a:bodyPr>
            <a:normAutofit/>
          </a:bodyPr>
          <a:lstStyle/>
          <a:p>
            <a:r>
              <a:rPr lang="nl-BE" sz="3200" dirty="0">
                <a:latin typeface="Poppins" panose="00000500000000000000" pitchFamily="2" charset="0"/>
                <a:cs typeface="Poppins" panose="00000500000000000000" pitchFamily="2" charset="0"/>
              </a:rPr>
              <a:t>Synergies and complementarities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30791FA3-0277-90A1-77DB-41870F758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01" y="1737936"/>
            <a:ext cx="10520397" cy="5007769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have we done so far?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Preliminary and follow-up meetings with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BE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ESF+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BE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DOV (Department of Education and Training):</a:t>
            </a:r>
          </a:p>
          <a:p>
            <a:pPr marL="1257300" lvl="2" indent="-457200">
              <a:buFont typeface="Wingdings" panose="05000000000000000000" pitchFamily="2" charset="2"/>
              <a:buChar char="§"/>
            </a:pPr>
            <a:r>
              <a:rPr lang="nl-BE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Klasse</a:t>
            </a:r>
          </a:p>
          <a:p>
            <a:pPr marL="1257300" lvl="2" indent="-457200">
              <a:buFont typeface="Wingdings" panose="05000000000000000000" pitchFamily="2" charset="2"/>
              <a:buChar char="§"/>
            </a:pPr>
            <a:r>
              <a:rPr lang="nl-BE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Leerplicht</a:t>
            </a:r>
          </a:p>
          <a:p>
            <a:pPr marL="1257300" lvl="2" indent="-457200">
              <a:buFont typeface="Wingdings" panose="05000000000000000000" pitchFamily="2" charset="2"/>
              <a:buChar char="§"/>
            </a:pPr>
            <a:r>
              <a:rPr lang="nl-BE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Levenslang leren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BE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Leerpunt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BE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Creative Europe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BE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INTERREG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BE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HORIZON EUROPE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BE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Digital Europe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BE" sz="19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VLEVA</a:t>
            </a:r>
            <a:endParaRPr lang="nl-BE" sz="1900" dirty="0">
              <a:solidFill>
                <a:srgbClr val="002060"/>
              </a:solidFill>
              <a:highlight>
                <a:srgbClr val="C0C0C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" name="Pijl: rechts 2">
            <a:extLst>
              <a:ext uri="{FF2B5EF4-FFF2-40B4-BE49-F238E27FC236}">
                <a16:creationId xmlns:a16="http://schemas.microsoft.com/office/drawing/2014/main" id="{58E01F4A-B428-1246-B843-0CC85BD79ABD}"/>
              </a:ext>
            </a:extLst>
          </p:cNvPr>
          <p:cNvSpPr/>
          <p:nvPr/>
        </p:nvSpPr>
        <p:spPr>
          <a:xfrm>
            <a:off x="5259557" y="3778532"/>
            <a:ext cx="2762053" cy="21681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CA11F4F-4151-DD4F-A373-B515FA9541BD}"/>
              </a:ext>
            </a:extLst>
          </p:cNvPr>
          <p:cNvSpPr txBox="1"/>
          <p:nvPr/>
        </p:nvSpPr>
        <p:spPr>
          <a:xfrm>
            <a:off x="8249519" y="3702274"/>
            <a:ext cx="27620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Overview document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10011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07DE6-E353-F5AE-3242-EE34FD405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7F292107-5FEC-FAA1-4EB7-1280887E4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92" y="819436"/>
            <a:ext cx="11370629" cy="1143000"/>
          </a:xfrm>
        </p:spPr>
        <p:txBody>
          <a:bodyPr>
            <a:normAutofit/>
          </a:bodyPr>
          <a:lstStyle/>
          <a:p>
            <a:r>
              <a:rPr lang="nl-BE" sz="3200" dirty="0">
                <a:latin typeface="Poppins" panose="00000500000000000000" pitchFamily="2" charset="0"/>
                <a:cs typeface="Poppins" panose="00000500000000000000" pitchFamily="2" charset="0"/>
              </a:rPr>
              <a:t>Synergies and complementarities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4284B74C-D977-C109-4827-0F0985F4BC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118" y="1962437"/>
            <a:ext cx="10520397" cy="366834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are we planning to do (short term)?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Preliminary meetings with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BE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DOV (</a:t>
            </a:r>
            <a:r>
              <a:rPr lang="nl-BE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Department</a:t>
            </a:r>
            <a:r>
              <a:rPr lang="nl-BE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of </a:t>
            </a:r>
            <a:r>
              <a:rPr lang="nl-BE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Education</a:t>
            </a:r>
            <a:r>
              <a:rPr lang="nl-BE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Training):</a:t>
            </a:r>
          </a:p>
          <a:p>
            <a:pPr marL="1257300" lvl="2" indent="-457200">
              <a:buFont typeface="Wingdings" panose="05000000000000000000" pitchFamily="2" charset="2"/>
              <a:buChar char="§"/>
            </a:pPr>
            <a:r>
              <a:rPr lang="nl-BE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Digisprong</a:t>
            </a:r>
            <a:endParaRPr lang="nl-BE" sz="1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BE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ERDF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BE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LIFE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BE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CERV</a:t>
            </a:r>
          </a:p>
          <a:p>
            <a:pPr marL="857250" lvl="1" indent="-457200">
              <a:buFont typeface="Wingdings" panose="05000000000000000000" pitchFamily="2" charset="2"/>
              <a:buChar char="§"/>
            </a:pPr>
            <a:r>
              <a:rPr lang="nl-BE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VDAB</a:t>
            </a:r>
          </a:p>
          <a:p>
            <a:pPr marL="400050" lvl="1" indent="0">
              <a:buNone/>
            </a:pPr>
            <a:endParaRPr lang="en-US" sz="2800" b="1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 indent="0">
              <a:buNone/>
            </a:pP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What are we planning to do (long term)?</a:t>
            </a:r>
            <a:endParaRPr lang="nl-BE" sz="1800" dirty="0">
              <a:solidFill>
                <a:srgbClr val="002060"/>
              </a:solidFill>
              <a:highlight>
                <a:srgbClr val="C0C0C0"/>
              </a:highlight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Joint national event on the different </a:t>
            </a:r>
            <a:r>
              <a:rPr lang="en-US" sz="18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programmes</a:t>
            </a: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for all beneficiaries (IT)</a:t>
            </a:r>
          </a:p>
        </p:txBody>
      </p:sp>
    </p:spTree>
    <p:extLst>
      <p:ext uri="{BB962C8B-B14F-4D97-AF65-F5344CB8AC3E}">
        <p14:creationId xmlns:p14="http://schemas.microsoft.com/office/powerpoint/2010/main" val="3779416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275A39-2C67-ADA9-8FA6-B88591A310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00511C08-440D-F203-4616-9CA85BF1E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92" y="819436"/>
            <a:ext cx="11370629" cy="1143000"/>
          </a:xfrm>
        </p:spPr>
        <p:txBody>
          <a:bodyPr>
            <a:normAutofit/>
          </a:bodyPr>
          <a:lstStyle/>
          <a:p>
            <a:r>
              <a:rPr lang="nl-BE" sz="3200" dirty="0">
                <a:latin typeface="Poppins" panose="00000500000000000000" pitchFamily="2" charset="0"/>
                <a:cs typeface="Poppins" panose="00000500000000000000" pitchFamily="2" charset="0"/>
              </a:rPr>
              <a:t>Synergies ESF+ and E+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1253050F-448B-EE43-9B31-D11691F86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891" y="1711449"/>
            <a:ext cx="10204487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err="1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Flanders</a:t>
            </a:r>
            <a:endParaRPr lang="nl-NL" sz="2400" dirty="0">
              <a:solidFill>
                <a:schemeClr val="accent4">
                  <a:lumMod val="75000"/>
                </a:schemeClr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Five Key Priorities with Six Specific Objectives (</a:t>
            </a:r>
            <a:r>
              <a:rPr lang="en-US" sz="2400" b="1" dirty="0">
                <a:solidFill>
                  <a:srgbClr val="D8451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ESF+ via EUWSE</a:t>
            </a:r>
            <a:r>
              <a:rPr lang="en-US" sz="2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):</a:t>
            </a:r>
          </a:p>
          <a:p>
            <a:pPr marL="428625" indent="-428625">
              <a:buFont typeface="+mj-lt"/>
              <a:buAutoNum type="arabicParenR"/>
            </a:pPr>
            <a:r>
              <a:rPr lang="en-US" sz="2025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Access to Employment – 16% (via </a:t>
            </a:r>
            <a:r>
              <a:rPr lang="en-US" sz="2025" b="1" dirty="0">
                <a:solidFill>
                  <a:srgbClr val="D8451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public employment service</a:t>
            </a:r>
            <a:r>
              <a:rPr lang="en-US" sz="2025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  <a:endParaRPr lang="en-US" sz="2025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28625" indent="-428625">
              <a:buFont typeface="+mj-lt"/>
              <a:buAutoNum type="arabicParenR"/>
            </a:pPr>
            <a:r>
              <a:rPr lang="en-US" sz="2025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Social Inclusion – 26%</a:t>
            </a:r>
            <a:endParaRPr lang="en-US" sz="2025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428625" indent="-428625">
              <a:buFont typeface="+mj-lt"/>
              <a:buAutoNum type="arabicParenR"/>
            </a:pPr>
            <a:r>
              <a:rPr lang="en-US" sz="2025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Lifelong Learning – 40%</a:t>
            </a:r>
            <a:endParaRPr lang="en-US" sz="2025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342900" lvl="1" indent="-342900">
              <a:buFont typeface="Wingdings" panose="05000000000000000000" pitchFamily="2" charset="2"/>
              <a:buChar char="à"/>
            </a:pPr>
            <a:r>
              <a:rPr lang="en-US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Strengthening participation in training and skills development 30%</a:t>
            </a:r>
          </a:p>
          <a:p>
            <a:pPr marL="685800" lvl="2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Jobseekers</a:t>
            </a:r>
          </a:p>
          <a:p>
            <a:pPr marL="685800" lvl="2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employees</a:t>
            </a:r>
            <a:endParaRPr lang="en-US" sz="14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lvl="1" indent="0">
              <a:buNone/>
            </a:pPr>
            <a:r>
              <a:rPr lang="en-US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  <a:sym typeface="Wingdings" panose="05000000000000000000" pitchFamily="2" charset="2"/>
              </a:rPr>
              <a:t> </a:t>
            </a:r>
            <a:r>
              <a:rPr lang="en-US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Inclusive Education 10% (via </a:t>
            </a:r>
            <a:r>
              <a:rPr lang="en-US" sz="2000" b="1" dirty="0">
                <a:solidFill>
                  <a:srgbClr val="D8451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Department of Education</a:t>
            </a:r>
            <a:r>
              <a:rPr lang="en-US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)</a:t>
            </a:r>
          </a:p>
          <a:p>
            <a:pPr marL="428625" indent="-428625">
              <a:buFont typeface="+mj-lt"/>
              <a:buAutoNum type="arabicParenR"/>
            </a:pPr>
            <a:r>
              <a:rPr lang="en-US" sz="2025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Sustainable and Inclusive Employment – 10%</a:t>
            </a:r>
          </a:p>
          <a:p>
            <a:pPr marL="428625" indent="-428625">
              <a:buFont typeface="+mj-lt"/>
              <a:buAutoNum type="arabicParenR"/>
            </a:pPr>
            <a:r>
              <a:rPr lang="en-US" sz="2025" b="1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Social Innovation – 8%</a:t>
            </a:r>
          </a:p>
          <a:p>
            <a:pPr marL="0" indent="0">
              <a:buNone/>
            </a:pPr>
            <a:endParaRPr lang="nl-NL" sz="24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001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9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0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1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2" dur="250" autoRev="1" fill="remove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7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250" autoRev="1" fill="remov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250" autoRev="1" fill="remov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250" autoRev="1" fill="remov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autoRev="1" fill="remove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C916E0-257E-F6AE-10FB-C681E0C80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B1361BE0-7F3E-732A-EB49-3EF48458A1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9256" y="1847936"/>
            <a:ext cx="6960256" cy="1143000"/>
          </a:xfrm>
        </p:spPr>
        <p:txBody>
          <a:bodyPr/>
          <a:lstStyle/>
          <a:p>
            <a:r>
              <a:rPr lang="nl-BE" b="0" dirty="0" err="1">
                <a:solidFill>
                  <a:srgbClr val="D8451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Synergy</a:t>
            </a:r>
            <a:r>
              <a:rPr lang="nl-BE" b="0" dirty="0">
                <a:solidFill>
                  <a:srgbClr val="D8451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BE" b="0" dirty="0" err="1">
                <a:solidFill>
                  <a:srgbClr val="D8451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between</a:t>
            </a:r>
            <a:r>
              <a:rPr lang="nl-BE" b="0" dirty="0">
                <a:solidFill>
                  <a:srgbClr val="D84517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funds</a:t>
            </a:r>
          </a:p>
        </p:txBody>
      </p:sp>
      <p:sp>
        <p:nvSpPr>
          <p:cNvPr id="5" name="Pijl: gekromd links 2">
            <a:extLst>
              <a:ext uri="{FF2B5EF4-FFF2-40B4-BE49-F238E27FC236}">
                <a16:creationId xmlns:a16="http://schemas.microsoft.com/office/drawing/2014/main" id="{F532DC0D-6DDA-4B35-EC6B-C96D07F6051E}"/>
              </a:ext>
            </a:extLst>
          </p:cNvPr>
          <p:cNvSpPr/>
          <p:nvPr/>
        </p:nvSpPr>
        <p:spPr>
          <a:xfrm>
            <a:off x="8486585" y="2456062"/>
            <a:ext cx="1994408" cy="3015061"/>
          </a:xfrm>
          <a:prstGeom prst="curvedLef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>
              <a:solidFill>
                <a:schemeClr val="tx1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6" name="Tekstvak 4">
            <a:extLst>
              <a:ext uri="{FF2B5EF4-FFF2-40B4-BE49-F238E27FC236}">
                <a16:creationId xmlns:a16="http://schemas.microsoft.com/office/drawing/2014/main" id="{FDA5D537-C7B8-81D6-6068-A48546DC2DA1}"/>
              </a:ext>
            </a:extLst>
          </p:cNvPr>
          <p:cNvSpPr txBox="1"/>
          <p:nvPr/>
        </p:nvSpPr>
        <p:spPr>
          <a:xfrm>
            <a:off x="4523875" y="4732459"/>
            <a:ext cx="449067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200" b="1" i="1" dirty="0" err="1">
                <a:solidFill>
                  <a:srgbClr val="E84C15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programmes</a:t>
            </a:r>
            <a:endParaRPr lang="nl-BE" sz="4200" b="1" i="1" dirty="0">
              <a:solidFill>
                <a:srgbClr val="E84C15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07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159D3-AE96-E6E3-ECB9-42AA7D83DF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E88481C5-984B-9783-339F-F554DCD3E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7892" y="819436"/>
            <a:ext cx="11370629" cy="1143000"/>
          </a:xfrm>
        </p:spPr>
        <p:txBody>
          <a:bodyPr>
            <a:normAutofit/>
          </a:bodyPr>
          <a:lstStyle/>
          <a:p>
            <a:r>
              <a:rPr lang="nl-BE" sz="3200" dirty="0">
                <a:latin typeface="Poppins" panose="00000500000000000000" pitchFamily="2" charset="0"/>
                <a:cs typeface="Poppins" panose="00000500000000000000" pitchFamily="2" charset="0"/>
              </a:rPr>
              <a:t>Synergies ESF+ and E+</a:t>
            </a:r>
          </a:p>
        </p:txBody>
      </p:sp>
      <p:sp>
        <p:nvSpPr>
          <p:cNvPr id="2" name="Tijdelijke aanduiding voor inhoud 2">
            <a:extLst>
              <a:ext uri="{FF2B5EF4-FFF2-40B4-BE49-F238E27FC236}">
                <a16:creationId xmlns:a16="http://schemas.microsoft.com/office/drawing/2014/main" id="{DB5A60DC-57E3-8B46-2068-8AF215915B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892" y="1848676"/>
            <a:ext cx="10680818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nl-NL" sz="24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 1</a:t>
            </a:r>
          </a:p>
          <a:p>
            <a:pPr marL="457200" indent="-457200">
              <a:spcBef>
                <a:spcPts val="0"/>
              </a:spcBef>
              <a:buFont typeface="Wingdings" panose="020B0604020202020204" pitchFamily="34" charset="0"/>
              <a:buChar char="q"/>
            </a:pPr>
            <a:r>
              <a:rPr lang="nl-NL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Preliminary meetings </a:t>
            </a:r>
            <a:r>
              <a:rPr lang="nl-NL" sz="2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</a:t>
            </a:r>
            <a:r>
              <a:rPr lang="nl-NL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2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understand</a:t>
            </a:r>
            <a:r>
              <a:rPr lang="nl-NL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2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each</a:t>
            </a:r>
            <a:r>
              <a:rPr lang="nl-NL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2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other’s</a:t>
            </a:r>
            <a:r>
              <a:rPr lang="nl-NL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r>
              <a:rPr lang="nl-NL" sz="2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structures</a:t>
            </a:r>
            <a:r>
              <a:rPr lang="nl-NL" sz="20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 and </a:t>
            </a:r>
            <a:r>
              <a:rPr lang="nl-NL" sz="2000" dirty="0" err="1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priorities</a:t>
            </a:r>
            <a:endParaRPr lang="nl-NL" sz="20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nl-BE" sz="20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nl-BE" sz="2400" b="1" dirty="0">
                <a:solidFill>
                  <a:schemeClr val="accent4">
                    <a:lumMod val="7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Step 2</a:t>
            </a:r>
          </a:p>
          <a:p>
            <a:pPr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nl-BE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TCA Synergies between Funds</a:t>
            </a:r>
            <a:endParaRPr lang="en-US" sz="1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857250"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build trust and cooperation</a:t>
            </a:r>
          </a:p>
          <a:p>
            <a:pPr marL="857250"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share good practices</a:t>
            </a:r>
          </a:p>
          <a:p>
            <a:pPr marL="857250"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look for solutions</a:t>
            </a:r>
          </a:p>
          <a:p>
            <a:pPr marL="857250" lvl="1" indent="-457200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rgbClr val="002060"/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to work out concrete cooperation opportunities</a:t>
            </a:r>
            <a:endParaRPr lang="en-GB" sz="18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nl-BE" sz="20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nl-BE" sz="20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0" indent="0">
              <a:buNone/>
            </a:pPr>
            <a:endParaRPr lang="en-GB" sz="2000" dirty="0">
              <a:solidFill>
                <a:srgbClr val="002060"/>
              </a:solidFill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0053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B0D1E0440ACFE54D9CE9AC3B1F8D6CE6" ma:contentTypeVersion="21" ma:contentTypeDescription="Creare un nuovo documento." ma:contentTypeScope="" ma:versionID="a87bee491232407884513776acee20ec">
  <xsd:schema xmlns:xsd="http://www.w3.org/2001/XMLSchema" xmlns:xs="http://www.w3.org/2001/XMLSchema" xmlns:p="http://schemas.microsoft.com/office/2006/metadata/properties" xmlns:ns2="8d7ce21d-b23d-4e75-8275-8f72d6274957" xmlns:ns3="a5a5994b-e301-4e9f-bcd0-60ef9f73a45d" targetNamespace="http://schemas.microsoft.com/office/2006/metadata/properties" ma:root="true" ma:fieldsID="569afc50178b5fcc02fd2c6008bc316d" ns2:_="" ns3:_="">
    <xsd:import namespace="8d7ce21d-b23d-4e75-8275-8f72d6274957"/>
    <xsd:import namespace="a5a5994b-e301-4e9f-bcd0-60ef9f73a45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ultimamodificadocumento" minOccurs="0"/>
                <xsd:element ref="ns3:_Flow_SignoffStatus" minOccurs="0"/>
                <xsd:element ref="ns3:MediaLengthInSeconds" minOccurs="0"/>
                <xsd:element ref="ns3:data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7ce21d-b23d-4e75-8275-8f72d627495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2a98142f-01aa-42f5-a9be-35dd5e90f868}" ma:internalName="TaxCatchAll" ma:showField="CatchAllData" ma:web="8d7ce21d-b23d-4e75-8275-8f72d6274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a5994b-e301-4e9f-bcd0-60ef9f73a4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ultimamodificadocumento" ma:index="20" nillable="true" ma:displayName="ultima modifica documento" ma:format="DateOnly" ma:internalName="ultimamodificadocumento">
      <xsd:simpleType>
        <xsd:restriction base="dms:DateTime"/>
      </xsd:simpleType>
    </xsd:element>
    <xsd:element name="_Flow_SignoffStatus" ma:index="21" nillable="true" ma:displayName="Stato consenso" ma:internalName="Stato_x0020_consenso">
      <xsd:simpleType>
        <xsd:restriction base="dms:Text"/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data" ma:index="23" nillable="true" ma:displayName="data " ma:format="DateTime" ma:internalName="data">
      <xsd:simpleType>
        <xsd:restriction base="dms:DateTime"/>
      </xsd:simpleType>
    </xsd:element>
    <xsd:element name="lcf76f155ced4ddcb4097134ff3c332f" ma:index="25" nillable="true" ma:taxonomy="true" ma:internalName="lcf76f155ced4ddcb4097134ff3c332f" ma:taxonomyFieldName="MediaServiceImageTags" ma:displayName="Tag immagine" ma:readOnly="false" ma:fieldId="{5cf76f15-5ced-4ddc-b409-7134ff3c332f}" ma:taxonomyMulti="true" ma:sspId="a087d216-9da7-4ca6-a432-9e625d0d44c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d7ce21d-b23d-4e75-8275-8f72d6274957" xsi:nil="true"/>
    <lcf76f155ced4ddcb4097134ff3c332f xmlns="a5a5994b-e301-4e9f-bcd0-60ef9f73a45d">
      <Terms xmlns="http://schemas.microsoft.com/office/infopath/2007/PartnerControls"/>
    </lcf76f155ced4ddcb4097134ff3c332f>
    <data xmlns="a5a5994b-e301-4e9f-bcd0-60ef9f73a45d" xsi:nil="true"/>
    <_Flow_SignoffStatus xmlns="a5a5994b-e301-4e9f-bcd0-60ef9f73a45d" xsi:nil="true"/>
    <ultimamodificadocumento xmlns="a5a5994b-e301-4e9f-bcd0-60ef9f73a45d" xsi:nil="true"/>
  </documentManagement>
</p:properties>
</file>

<file path=customXml/itemProps1.xml><?xml version="1.0" encoding="utf-8"?>
<ds:datastoreItem xmlns:ds="http://schemas.openxmlformats.org/officeDocument/2006/customXml" ds:itemID="{6670FB9E-C5D8-4B7E-92F3-827E5DA321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7ce21d-b23d-4e75-8275-8f72d6274957"/>
    <ds:schemaRef ds:uri="a5a5994b-e301-4e9f-bcd0-60ef9f73a45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5A63B87-4168-4B8D-A509-24A8312221C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C31970-F61A-4637-BC01-AEDD49171962}">
  <ds:schemaRefs>
    <ds:schemaRef ds:uri="http://schemas.microsoft.com/office/2006/metadata/properties"/>
    <ds:schemaRef ds:uri="http://schemas.microsoft.com/office/infopath/2007/PartnerControls"/>
    <ds:schemaRef ds:uri="380924f8-5671-4d9c-a8c5-ae292e3b715e"/>
    <ds:schemaRef ds:uri="0e09d5cd-7639-430b-b3a5-662066e955a4"/>
    <ds:schemaRef ds:uri="8d7ce21d-b23d-4e75-8275-8f72d6274957"/>
    <ds:schemaRef ds:uri="a5a5994b-e301-4e9f-bcd0-60ef9f73a45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579</Words>
  <Application>Microsoft Office PowerPoint</Application>
  <PresentationFormat>Breedbeeld</PresentationFormat>
  <Paragraphs>120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8" baseType="lpstr">
      <vt:lpstr>Arial</vt:lpstr>
      <vt:lpstr>Calibri</vt:lpstr>
      <vt:lpstr>Campton Light</vt:lpstr>
      <vt:lpstr>Poppins</vt:lpstr>
      <vt:lpstr>Wingdings</vt:lpstr>
      <vt:lpstr>Tema di Office</vt:lpstr>
      <vt:lpstr>Erasmus + NA Flanders Epos</vt:lpstr>
      <vt:lpstr>Synergies and complementarities</vt:lpstr>
      <vt:lpstr>Synergies and complementarities</vt:lpstr>
      <vt:lpstr>Synergies and complementarities</vt:lpstr>
      <vt:lpstr>Synergies and complementarities</vt:lpstr>
      <vt:lpstr>Synergies and complementarities</vt:lpstr>
      <vt:lpstr>Synergies ESF+ and E+</vt:lpstr>
      <vt:lpstr>Synergy between funds</vt:lpstr>
      <vt:lpstr>Synergies ESF+ and E+</vt:lpstr>
      <vt:lpstr>ESF+ and E+</vt:lpstr>
      <vt:lpstr>ESF+ and E+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Luca Librandi</dc:creator>
  <cp:lastModifiedBy>Haeck Charlotte</cp:lastModifiedBy>
  <cp:revision>12</cp:revision>
  <dcterms:created xsi:type="dcterms:W3CDTF">2024-10-23T09:09:45Z</dcterms:created>
  <dcterms:modified xsi:type="dcterms:W3CDTF">2024-11-18T14:52:34Z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0x010100B0D1E0440ACFE54D9CE9AC3B1F8D6CE6</vt:lpwstr>
  </property>
  <property fmtid="{D5CDD505-2E9C-101B-9397-08002B2CF9AE}" pid="3" name="MediaServiceImageTags">
    <vt:lpwstr/>
  </property>
</Properties>
</file>