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Roboto Slab"/>
      <p:regular r:id="rId13"/>
      <p:bold r:id="rId14"/>
    </p:embeddedFont>
    <p:embeddedFont>
      <p:font typeface="Roboto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obotoSlab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regular.fntdata"/><Relationship Id="rId14" Type="http://schemas.openxmlformats.org/officeDocument/2006/relationships/font" Target="fonts/RobotoSlab-bold.fntdata"/><Relationship Id="rId17" Type="http://schemas.openxmlformats.org/officeDocument/2006/relationships/font" Target="fonts/Roboto-italic.fntdata"/><Relationship Id="rId16" Type="http://schemas.openxmlformats.org/officeDocument/2006/relationships/font" Target="fonts/Robot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Roboto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26f332beba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26f332beba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26f332beba_0_4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26f332beba_0_4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26f332beba_0_4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26f332beba_0_4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26f332beba_0_4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26f332beba_0_4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26f332beba_0_4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26f332beba_0_4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26f332beba_0_4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26f332beba_0_4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rina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Aspetti Etici dell’Intelligenza Artificiale</a:t>
            </a:r>
            <a:endParaRPr/>
          </a:p>
        </p:txBody>
      </p:sp>
      <p:sp>
        <p:nvSpPr>
          <p:cNvPr id="64" name="Google Shape;64;p13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2025, Lorenzo Guasti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Introduzione agli Aspetti Etici </a:t>
            </a:r>
            <a:endParaRPr/>
          </a:p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Definizione di etica nell’AI:</a:t>
            </a:r>
            <a:r>
              <a:rPr lang="it" sz="1100">
                <a:latin typeface="Arial"/>
                <a:ea typeface="Arial"/>
                <a:cs typeface="Arial"/>
                <a:sym typeface="Arial"/>
              </a:rPr>
              <a:t> L’etica nell’intelligenza artificiale si occupa di identificare e affrontare le implicazioni morali e sociali legate allo sviluppo e all’uso di sistemi intelligenti.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Perché è importante:</a:t>
            </a:r>
            <a:r>
              <a:rPr lang="it" sz="1100">
                <a:latin typeface="Arial"/>
                <a:ea typeface="Arial"/>
                <a:cs typeface="Arial"/>
                <a:sym typeface="Arial"/>
              </a:rPr>
              <a:t> L’AI ha un impatto crescente su molteplici aspetti della vita quotidiana (lavoro, salute, giustizia, educazione, ecc.). È fondamentale garantire che queste tecnologie rispettino valori fondamentali come equità, trasparenza e inclusività.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Sfide principali: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Prevenire discriminazioni e pregiudizi (bias).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Garantire trasparenza e spiegabilità dei sistemi decisionali.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Salvaguardare la privacy e i diritti individuali.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Evitare abusi di potere e responsabilità poco chiara.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Obiettivo:</a:t>
            </a:r>
            <a:r>
              <a:rPr lang="it" sz="1100">
                <a:latin typeface="Arial"/>
                <a:ea typeface="Arial"/>
                <a:cs typeface="Arial"/>
                <a:sym typeface="Arial"/>
              </a:rPr>
              <a:t> Introdurre principi etici che guidino lo sviluppo e l’applicazione dell’AI per massimizzare i benefici e minimizzare i rischi per la società.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Il Problema del Bias nell’AI</a:t>
            </a:r>
            <a:endParaRPr/>
          </a:p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Cos’è il bias nell’AI?</a:t>
            </a:r>
            <a:br>
              <a:rPr b="1" lang="it" sz="1100">
                <a:latin typeface="Arial"/>
                <a:ea typeface="Arial"/>
                <a:cs typeface="Arial"/>
                <a:sym typeface="Arial"/>
              </a:rPr>
            </a:br>
            <a:r>
              <a:rPr lang="it" sz="1100">
                <a:latin typeface="Arial"/>
                <a:ea typeface="Arial"/>
                <a:cs typeface="Arial"/>
                <a:sym typeface="Arial"/>
              </a:rPr>
              <a:t>Il bias è un pregiudizio o una distorsione che si manifesta nei sistemi di AI, spesso derivato dai dati con cui sono addestrati.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Origine del bias: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Dati storici contenenti pregiudizi (es. genere, etnia, religione).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Scelte umane nella progettazione o selezione dei dati.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Perché è rilevante?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L’AI può amplificare le discriminazioni esistenti.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Impatti diretti sulla vita delle persone (es. selezione del personale, accesso a prestiti, sentenze giudiziarie).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Rischi per l’equità e la fiducia nell’uso dell’AI.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it" sz="1100">
                <a:latin typeface="Arial"/>
                <a:ea typeface="Arial"/>
                <a:cs typeface="Arial"/>
                <a:sym typeface="Arial"/>
              </a:rPr>
              <a:t>Affrontare il bias è essenziale per garantire sistemi di intelligenza artificiale più equi e inclusivi</a:t>
            </a:r>
            <a:endParaRPr i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C343D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I Dati di Addestramento come Fonte di Pregiudizi</a:t>
            </a:r>
            <a:endParaRPr/>
          </a:p>
        </p:txBody>
      </p:sp>
      <p:sp>
        <p:nvSpPr>
          <p:cNvPr id="82" name="Google Shape;82;p16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I dati riflettono i pregiudizi del mondo reale: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I dataset spesso includono disuguaglianze storiche o culturali (es. sotto-rappresentazione di genere o etnia).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Decisioni passate, non sempre eque, possono essere replicate nei dati.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Esempi di bias nei dati: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Dataset professionali con predominanza maschile nei ruoli dirigenziali.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Dataset di immagini con scarsa rappresentazione di alcune etnie.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Conseguenze dirette: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L’AI riproduce e amplifica stereotipi esistenti.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Decisioni automatiche discriminatorie in settori chiave (assunzioni, credito, sanità).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it" sz="1100">
                <a:latin typeface="Arial"/>
                <a:ea typeface="Arial"/>
                <a:cs typeface="Arial"/>
                <a:sym typeface="Arial"/>
              </a:rPr>
              <a:t>I dati di addestramento non sono neutrali: per ridurre il bias, è fondamentale analizzarli e bilanciarli in modo critico.</a:t>
            </a:r>
            <a:endParaRPr i="1" sz="3000"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0124D"/>
        </a:solid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type="title"/>
          </p:nvPr>
        </p:nvSpPr>
        <p:spPr>
          <a:xfrm>
            <a:off x="387900" y="458025"/>
            <a:ext cx="8368200" cy="902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Esempi di Bias: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Il Caso della Selezione del Personale</a:t>
            </a:r>
            <a:endParaRPr/>
          </a:p>
        </p:txBody>
      </p:sp>
      <p:sp>
        <p:nvSpPr>
          <p:cNvPr id="88" name="Google Shape;88;p17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Il problema:</a:t>
            </a:r>
            <a:br>
              <a:rPr b="1" lang="it" sz="1100">
                <a:latin typeface="Arial"/>
                <a:ea typeface="Arial"/>
                <a:cs typeface="Arial"/>
                <a:sym typeface="Arial"/>
              </a:rPr>
            </a:br>
            <a:r>
              <a:rPr lang="it" sz="1100">
                <a:latin typeface="Arial"/>
                <a:ea typeface="Arial"/>
                <a:cs typeface="Arial"/>
                <a:sym typeface="Arial"/>
              </a:rPr>
              <a:t>Un sistema di selezione del personale basato su AI ha discriminato le donne perché addestrato su dati storici in cui i ruoli dirigenziali erano prevalentemente maschili.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Origine del bias: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Dati di addestramento con squilibri di genere (più uomini in posizioni di leadership).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L’AI ha "imparato" ad associare la leadership esclusivamente al genere maschile.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Conseguenze: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Penalizzazione dei curricula femminili, indipendentemente dalle competenze.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Rafforzamento di stereotipi di genere sul luogo di lavoro.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Lezione appresa:</a:t>
            </a:r>
            <a:br>
              <a:rPr b="1" lang="it" sz="1100">
                <a:latin typeface="Arial"/>
                <a:ea typeface="Arial"/>
                <a:cs typeface="Arial"/>
                <a:sym typeface="Arial"/>
              </a:rPr>
            </a:br>
            <a:r>
              <a:rPr lang="it" sz="1100">
                <a:latin typeface="Arial"/>
                <a:ea typeface="Arial"/>
                <a:cs typeface="Arial"/>
                <a:sym typeface="Arial"/>
              </a:rPr>
              <a:t>L’uso di dati sbilanciati può portare a discriminazioni non intenzionali. È essenziale analizzare e bilanciare i dataset prima </a:t>
            </a:r>
            <a:r>
              <a:rPr lang="it" sz="1100">
                <a:latin typeface="Arial"/>
                <a:ea typeface="Arial"/>
                <a:cs typeface="Arial"/>
                <a:sym typeface="Arial"/>
              </a:rPr>
              <a:t>dell’addestramento.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it" sz="1100">
                <a:latin typeface="Arial"/>
                <a:ea typeface="Arial"/>
                <a:cs typeface="Arial"/>
                <a:sym typeface="Arial"/>
              </a:rPr>
              <a:t>Il caso della selezione del personale evidenzia come un uso non etico dei dati può compromettere l’equità nei processi decisionali dell’AI.</a:t>
            </a:r>
            <a:endParaRPr i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60000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Strategie per Ridurre il Bias</a:t>
            </a:r>
            <a:endParaRPr/>
          </a:p>
        </p:txBody>
      </p:sp>
      <p:sp>
        <p:nvSpPr>
          <p:cNvPr id="94" name="Google Shape;94;p18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1. Creazione di dataset equilibrati: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Raccogliere dati rappresentativi di diversi gruppi sociali, culturali e demografici.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Eliminare o ridurre i pregiudizi nei dati storici.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2. Monitoraggio durante l’addestramento: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Identificare e correggere eventuali distorsioni emergenti nel modello.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Utilizzare metriche per valutare l’equità e la non discriminazione.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3. Algoritmi progettati per l’equità: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Incorporare tecniche che rilevano e mitigano il bias (es. fairness-aware machine learning).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Progettare modelli trasparenti e spiegabili.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4. Coinvolgimento di team interdisciplinari: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Integrare esperti di tecnologia, etica, diritto e scienze sociali nel processo di sviluppo.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Garantire un’analisi completa delle implicazioni etiche.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5. Validazione e testing continuo: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Testare i sistemi su scenari realistici per verificare l’impatto su diversi gruppi.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Aggiornare i modelli e i dati regolarmente per riflettere i cambiamenti sociali.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it" sz="1100">
                <a:latin typeface="Arial"/>
                <a:ea typeface="Arial"/>
                <a:cs typeface="Arial"/>
                <a:sym typeface="Arial"/>
              </a:rPr>
              <a:t>Ridurre il bias nell’AI richiede uno sforzo congiunto su dati, algoritmi e processi, con un costante monitoraggio e revisione.</a:t>
            </a:r>
            <a:endParaRPr i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9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Responsabilità Etica nello Sviluppo e Utilizzo</a:t>
            </a:r>
            <a:endParaRPr/>
          </a:p>
        </p:txBody>
      </p:sp>
      <p:sp>
        <p:nvSpPr>
          <p:cNvPr id="100" name="Google Shape;100;p19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287972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1. Trasparenza: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87972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Sviluppare sistemi di AI che siano comprensibili e spiegabili per utenti e stakeholder.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87972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Consentire agli utenti di conoscere il funzionamento e i limiti dell’AI.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87972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2. Responsabilità: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87972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Attribuire responsabilità chiara per le decisioni prese dall’AI, evitando la delega completa alle macchine.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87972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Definire chi è responsabile degli errori o dei danni causati dall’AI (sviluppatori, aziende, utenti).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87972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3. Privacy e sicurezza: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87972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Garantire la protezione dei dati personali e il rispetto della normativa sulla privacy.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87972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Prevenire l’uso improprio dei dati e minimizzare i rischi di violazione.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87972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4. Equità e inclusività: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87972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Progettare sistemi che non discriminino e siano accessibili a tutti, indipendentemente da genere, etnia, età o altre caratteristiche personali.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87972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Monitorare costantemente l’impatto sociale dell’AI per correggere eventuali disuguaglianze.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87972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5. Beneficio per la società: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87972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Orientare lo sviluppo dell’AI verso applicazioni che promuovano il bene comune.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87972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○"/>
            </a:pPr>
            <a:r>
              <a:rPr lang="it" sz="1100">
                <a:latin typeface="Arial"/>
                <a:ea typeface="Arial"/>
                <a:cs typeface="Arial"/>
                <a:sym typeface="Arial"/>
              </a:rPr>
              <a:t>Evitare utilizzi che possano danneggiare le persone o amplificare disuguaglianze.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it" sz="1100">
                <a:latin typeface="Arial"/>
                <a:ea typeface="Arial"/>
                <a:cs typeface="Arial"/>
                <a:sym typeface="Arial"/>
              </a:rPr>
              <a:t>Messaggio chiave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it" sz="1100">
                <a:latin typeface="Arial"/>
                <a:ea typeface="Arial"/>
                <a:cs typeface="Arial"/>
                <a:sym typeface="Arial"/>
              </a:rPr>
              <a:t>Un uso etico dell’AI richiede equilibrio tra innovazione tecnologica e responsabilità sociale, con particolare attenzione a trasparenza, equità e tutela dei diritti.</a:t>
            </a:r>
            <a:endParaRPr i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